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3" r:id="rId18"/>
    <p:sldId id="276" r:id="rId19"/>
    <p:sldId id="277" r:id="rId20"/>
    <p:sldId id="278" r:id="rId21"/>
    <p:sldId id="279" r:id="rId22"/>
    <p:sldId id="280" r:id="rId23"/>
    <p:sldId id="284" r:id="rId24"/>
    <p:sldId id="296" r:id="rId25"/>
    <p:sldId id="297" r:id="rId26"/>
    <p:sldId id="298" r:id="rId27"/>
    <p:sldId id="286" r:id="rId28"/>
    <p:sldId id="285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</p:sldIdLst>
  <p:sldSz cx="12192000" cy="6858000"/>
  <p:notesSz cx="6858000" cy="9144000"/>
  <p:embeddedFontLst>
    <p:embeddedFont>
      <p:font typeface="微軟正黑體" panose="020B0604030504040204" pitchFamily="34" charset="-120"/>
      <p:regular r:id="rId40"/>
      <p:bold r:id="rId41"/>
    </p:embeddedFont>
    <p:embeddedFont>
      <p:font typeface="新細明體" panose="02020500000000000000" pitchFamily="18" charset="-120"/>
      <p:regular r:id="rId42"/>
    </p:embeddedFont>
    <p:embeddedFont>
      <p:font typeface="Aptos Narrow" panose="020B0004020202020204" pitchFamily="34" charset="0"/>
      <p:regular r:id="rId43"/>
      <p:bold r:id="rId44"/>
      <p:italic r:id="rId45"/>
      <p:boldItalic r:id="rId46"/>
    </p:embeddedFont>
    <p:embeddedFont>
      <p:font typeface="Garamond" panose="02020404030301010803" pitchFamily="18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1" roundtripDataSignature="AMtx7mgxIyR30hgCPNNBtRcPkHP2m1w/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56"/>
    <p:restoredTop sz="94530"/>
  </p:normalViewPr>
  <p:slideViewPr>
    <p:cSldViewPr snapToGrid="0">
      <p:cViewPr varScale="1">
        <p:scale>
          <a:sx n="106" d="100"/>
          <a:sy n="106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3.fntdata"/><Relationship Id="rId47" Type="http://schemas.openxmlformats.org/officeDocument/2006/relationships/font" Target="fonts/font8.fntdata"/><Relationship Id="rId50" Type="http://schemas.openxmlformats.org/officeDocument/2006/relationships/font" Target="fonts/font11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font" Target="fonts/font1.fntdata"/><Relationship Id="rId45" Type="http://schemas.openxmlformats.org/officeDocument/2006/relationships/font" Target="fonts/font6.fntdata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5.fntdata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4.fntdata"/><Relationship Id="rId48" Type="http://schemas.openxmlformats.org/officeDocument/2006/relationships/font" Target="fonts/font9.fntdata"/><Relationship Id="rId8" Type="http://schemas.openxmlformats.org/officeDocument/2006/relationships/slide" Target="slides/slide7.xml"/><Relationship Id="rId51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7.fntdata"/><Relationship Id="rId20" Type="http://schemas.openxmlformats.org/officeDocument/2006/relationships/slide" Target="slides/slide19.xml"/><Relationship Id="rId41" Type="http://schemas.openxmlformats.org/officeDocument/2006/relationships/font" Target="fonts/font2.fntdata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495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9914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44B75-8159-C29A-01F2-495A473FB7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1009DF-53B9-7902-8D58-6E62038C74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06F5459-D35A-E9CE-43E1-D9A22A7360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 dirty="0"/>
              <a:t>有合約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但過期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84633-0DE8-71DF-EDA2-5F4B69052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23602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14982-5A72-92DD-2CAC-6C0653CFD4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3FE54A-BBE7-5F81-1CD5-02D54F2F64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D77934-B5FF-3E79-2DFF-1694C938CC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 dirty="0"/>
              <a:t>有合約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但過期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FAE81-3BBC-8195-D25F-B5233E33BA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8275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>
          <a:extLst>
            <a:ext uri="{FF2B5EF4-FFF2-40B4-BE49-F238E27FC236}">
              <a16:creationId xmlns:a16="http://schemas.microsoft.com/office/drawing/2014/main" id="{686FB174-77A4-5B08-B9F5-88404BC8E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5:notes">
            <a:extLst>
              <a:ext uri="{FF2B5EF4-FFF2-40B4-BE49-F238E27FC236}">
                <a16:creationId xmlns:a16="http://schemas.microsoft.com/office/drawing/2014/main" id="{574B5DF1-DBB3-EACA-C87D-9918537D70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5:notes">
            <a:extLst>
              <a:ext uri="{FF2B5EF4-FFF2-40B4-BE49-F238E27FC236}">
                <a16:creationId xmlns:a16="http://schemas.microsoft.com/office/drawing/2014/main" id="{31E6E058-7F30-E906-7206-D08F0A159E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92147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CD7B8-B79B-E25A-FBAE-329404D8C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1C0B56-CE5D-87D5-232E-07AD4A6BF6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23477C-442C-A141-78F1-C6B426A46C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55E88D-5A67-8FCC-A3AF-5F8736B214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6389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7E210-3A02-4E17-FB98-C64547AF8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3B6A821-6A91-49FE-8FC0-68CF9CD7EC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7DBE65-D393-AA68-C31E-82E85935B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2EC061-C401-40CD-7FB5-E5F0308B0C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32928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B2EA5-BD44-C062-5E7A-0FEAD3A06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AC9CA1-84A4-3532-D4DD-F47044D5CA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757457-7E71-1391-2070-EDBDAC74C7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2B643-C71D-C40E-DC5D-23F7F99124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6356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5EE43C-B5C7-9D4C-F294-D8D276AFE7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410077-CB4F-FA23-CE93-EF6CD0F5D1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B11A52D-492B-D503-2021-89442CEA62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585E5-7F1D-3FAF-0D71-C04D8F83D5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011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F0E6D9-4DBA-95C7-2DC3-BD50E5E1A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A7652D-EE4B-749D-AE2E-A69E903977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0A3767-547A-CA56-7A7A-7E3C7A3B7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033A7-7424-4E97-634A-BD025D08C0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634892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C2504-0512-C433-1C87-68660E779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3B7994-559A-1B58-EB77-1D60F83B8F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C7BD3E-49B2-7EC5-B38F-CB0BB26822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547A7-48B1-1A2F-397F-1731CA8957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54640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910B8A-C2A6-F0D4-F20C-17DAC41D9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80C969-2EDF-1077-14AF-4E1B3E0DBC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0C809D-0774-B799-5F0A-FADB8A834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FEA82-79B3-081D-852F-9E6EB6B75E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75445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AB91D1-8BB2-A040-7EC7-64AD429B4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04762A4-5A03-FA8F-8632-F9B601CD52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48DA78-D5B6-EB8C-B5D0-FDF43E1F4C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95BF5-1C60-9694-F6EB-F65EC8167D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04861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2D82A-62E3-AF25-360C-6A90CD34C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2798C2-EC14-C5EB-8D76-89DEA1B401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7D8802-DC37-C519-DEE6-CEB3DA7844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C6C7A-77FF-5DEA-E29D-5411940869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7830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77CEF9-5320-1F21-35E3-10243D9505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67962A-FACD-8867-0768-84032FD92C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A58DA0-13BB-28DD-E1DC-7F3DDD8E31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B6636A-76AB-6A5B-8C59-8A61CC319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41955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0C446D-D7A0-8CA9-57B2-82A5EB6AF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342B5A-4538-D9B5-393C-E58B686C6F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418D4D-FE47-F9B6-7B87-5DB654525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32C3E-269A-C698-89B7-FF0E86D856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14664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945EF-A2C6-EC25-7729-F0AC7BDA69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F10014-0537-DCEC-E97A-E2C8EFCC0E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401A13-9A87-29FC-D42D-C5219F63C0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4E903-0A98-FA08-1D30-F835B2638B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71141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1200A-56FD-BFA0-F984-6C95B21C7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7607E6-59C2-B5E5-B0B5-E66FF2C863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0FD614-C605-EFEE-ED13-3C2AFF3E71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8B3E12-4BC8-EC3B-20A6-0BF7E1F5C2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5445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BD759-A7A8-1583-281B-163A3090E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72278B-7C35-70BF-AC32-6C2056F5F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731F38-B54D-6C8B-B99E-119AB42A81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923D9-002D-4104-F08B-F966C0A677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69588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739C4-2AF6-0443-88D0-31D61DA32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8E6531-2ED0-40B3-5894-7A0D201661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4EE6370-6954-16EE-28A2-67E5F33AD4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B955C-A30D-E8B4-E7BF-C081176DA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25042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07327-9C50-913C-F2FB-35A7B21EE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BCB2C5-6EC6-4EB0-F631-A204A9201F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8F99D2-E8B0-5A7B-DA24-4991A0AE7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775BD-8E6B-79F3-4FB9-210BF99E64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36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214314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313FB5-942B-61D9-5D5D-C2439BBFE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873718-CBE0-2848-A76B-BFB7F45E91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AB1A47-07C4-7103-87B4-D81068C7F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有合約尚未到期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18099C-8B6B-12B3-C52A-934FDEDC46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lang="zh-TW" alt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9247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標題投影片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9" descr="HD-PanelTitle-GrommetsCombined.png"/>
          <p:cNvPicPr preferRelativeResize="0"/>
          <p:nvPr/>
        </p:nvPicPr>
        <p:blipFill rotWithShape="1">
          <a:blip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19"/>
          <p:cNvSpPr txBox="1"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Garamond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20"/>
              </a:spcBef>
              <a:spcAft>
                <a:spcPts val="0"/>
              </a:spcAft>
              <a:buSzPts val="2415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3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207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84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61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61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61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61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61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dt" idx="10"/>
          </p:nvPr>
        </p:nvSpPr>
        <p:spPr>
          <a:xfrm>
            <a:off x="7983232" y="5037663"/>
            <a:ext cx="89746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ftr" idx="11"/>
          </p:nvPr>
        </p:nvSpPr>
        <p:spPr>
          <a:xfrm>
            <a:off x="2692397" y="5037663"/>
            <a:ext cx="5214635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 txBox="1">
            <a:spLocks noGrp="1"/>
          </p:cNvSpPr>
          <p:nvPr>
            <p:ph type="sldNum" idx="12"/>
          </p:nvPr>
        </p:nvSpPr>
        <p:spPr>
          <a:xfrm>
            <a:off x="8956900" y="5037663"/>
            <a:ext cx="55116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23" name="Google Shape;23;p19"/>
          <p:cNvCxnSpPr/>
          <p:nvPr/>
        </p:nvCxnSpPr>
        <p:spPr>
          <a:xfrm>
            <a:off x="2692399" y="3522131"/>
            <a:ext cx="681566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與說明文字">
  <p:cSld name="標題與說明文字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9"/>
          <p:cNvSpPr txBox="1"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Garamond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9"/>
          <p:cNvSpPr txBox="1"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3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29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9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9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94" name="Google Shape;94;p29"/>
          <p:cNvCxnSpPr/>
          <p:nvPr/>
        </p:nvCxnSpPr>
        <p:spPr>
          <a:xfrm>
            <a:off x="1396169" y="4140199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 (含標題)">
  <p:cSld name="引述 (含標題)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0"/>
          <p:cNvSpPr txBox="1"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aramond"/>
              <a:buNone/>
              <a:defRPr sz="3200" b="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0"/>
          <p:cNvSpPr txBox="1">
            <a:spLocks noGrp="1"/>
          </p:cNvSpPr>
          <p:nvPr>
            <p:ph type="body" idx="1"/>
          </p:nvPr>
        </p:nvSpPr>
        <p:spPr>
          <a:xfrm>
            <a:off x="1674812" y="3352800"/>
            <a:ext cx="8839202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2300"/>
              <a:buFont typeface="Garamond"/>
              <a:buNone/>
              <a:defRPr sz="20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300"/>
              <a:buFont typeface="Garamond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2070"/>
              <a:buFont typeface="Garamond"/>
              <a:buNone/>
              <a:defRPr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840"/>
              <a:buFont typeface="Garamond"/>
              <a:buNone/>
              <a:defRPr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Font typeface="Garamond"/>
              <a:buNone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30"/>
          <p:cNvSpPr txBox="1">
            <a:spLocks noGrp="1"/>
          </p:cNvSpPr>
          <p:nvPr>
            <p:ph type="body" idx="2"/>
          </p:nvPr>
        </p:nvSpPr>
        <p:spPr>
          <a:xfrm>
            <a:off x="1295401" y="4343399"/>
            <a:ext cx="9609666" cy="1532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SzPts val="23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30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0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0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02" name="Google Shape;102;p30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“</a:t>
            </a:r>
            <a:endParaRPr/>
          </a:p>
        </p:txBody>
      </p:sp>
      <p:sp>
        <p:nvSpPr>
          <p:cNvPr id="103" name="Google Shape;103;p30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”</a:t>
            </a:r>
            <a:endParaRPr/>
          </a:p>
        </p:txBody>
      </p:sp>
      <p:cxnSp>
        <p:nvCxnSpPr>
          <p:cNvPr id="104" name="Google Shape;104;p30"/>
          <p:cNvCxnSpPr/>
          <p:nvPr/>
        </p:nvCxnSpPr>
        <p:spPr>
          <a:xfrm>
            <a:off x="1396169" y="4140199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名片">
  <p:cSld name="名片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1"/>
          <p:cNvSpPr txBox="1"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Garamond"/>
              <a:buNone/>
              <a:defRPr sz="3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1"/>
          <p:cNvSpPr txBox="1"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3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31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1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1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引述名片">
  <p:cSld name="引述名片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2"/>
          <p:cNvSpPr txBox="1"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aramond"/>
              <a:buNone/>
              <a:defRPr sz="3200" b="0" cap="none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2"/>
          <p:cNvSpPr txBox="1">
            <a:spLocks noGrp="1"/>
          </p:cNvSpPr>
          <p:nvPr>
            <p:ph type="body" idx="1"/>
          </p:nvPr>
        </p:nvSpPr>
        <p:spPr>
          <a:xfrm>
            <a:off x="1295401" y="3639312"/>
            <a:ext cx="9609668" cy="886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276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32"/>
          <p:cNvSpPr txBox="1">
            <a:spLocks noGrp="1"/>
          </p:cNvSpPr>
          <p:nvPr>
            <p:ph type="body" idx="2"/>
          </p:nvPr>
        </p:nvSpPr>
        <p:spPr>
          <a:xfrm>
            <a:off x="1295401" y="4529667"/>
            <a:ext cx="9609668" cy="13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207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32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2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2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18" name="Google Shape;118;p32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“</a:t>
            </a:r>
            <a:endParaRPr/>
          </a:p>
        </p:txBody>
      </p:sp>
      <p:sp>
        <p:nvSpPr>
          <p:cNvPr id="119" name="Google Shape;119;p3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”</a:t>
            </a:r>
            <a:endParaRPr/>
          </a:p>
        </p:txBody>
      </p:sp>
      <p:cxnSp>
        <p:nvCxnSpPr>
          <p:cNvPr id="120" name="Google Shape;120;p32"/>
          <p:cNvCxnSpPr/>
          <p:nvPr/>
        </p:nvCxnSpPr>
        <p:spPr>
          <a:xfrm>
            <a:off x="1396169" y="3429000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是非題">
  <p:cSld name="是非題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3"/>
          <p:cNvSpPr txBox="1"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  <a:defRPr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3"/>
          <p:cNvSpPr txBox="1">
            <a:spLocks noGrp="1"/>
          </p:cNvSpPr>
          <p:nvPr>
            <p:ph type="body" idx="1"/>
          </p:nvPr>
        </p:nvSpPr>
        <p:spPr>
          <a:xfrm>
            <a:off x="1295401" y="3630168"/>
            <a:ext cx="9609668" cy="841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3220"/>
              <a:buNone/>
              <a:defRPr sz="28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33"/>
          <p:cNvSpPr txBox="1">
            <a:spLocks noGrp="1"/>
          </p:cNvSpPr>
          <p:nvPr>
            <p:ph type="body" idx="2"/>
          </p:nvPr>
        </p:nvSpPr>
        <p:spPr>
          <a:xfrm>
            <a:off x="1295400" y="4470399"/>
            <a:ext cx="9609670" cy="1405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207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33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3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3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128" name="Google Shape;128;p33"/>
          <p:cNvCxnSpPr/>
          <p:nvPr/>
        </p:nvCxnSpPr>
        <p:spPr>
          <a:xfrm>
            <a:off x="1396169" y="3429000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4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34"/>
          <p:cNvSpPr txBox="1">
            <a:spLocks noGrp="1"/>
          </p:cNvSpPr>
          <p:nvPr>
            <p:ph type="body" idx="1"/>
          </p:nvPr>
        </p:nvSpPr>
        <p:spPr>
          <a:xfrm rot="5400000">
            <a:off x="4436531" y="-584198"/>
            <a:ext cx="3318936" cy="9601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34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4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4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135" name="Google Shape;135;p34"/>
          <p:cNvCxnSpPr/>
          <p:nvPr/>
        </p:nvCxnSpPr>
        <p:spPr>
          <a:xfrm>
            <a:off x="1396169" y="2421466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5"/>
          <p:cNvSpPr txBox="1">
            <a:spLocks noGrp="1"/>
          </p:cNvSpPr>
          <p:nvPr>
            <p:ph type="title"/>
          </p:nvPr>
        </p:nvSpPr>
        <p:spPr>
          <a:xfrm rot="5400000">
            <a:off x="7497936" y="2483551"/>
            <a:ext cx="4893735" cy="1890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5"/>
          <p:cNvSpPr txBox="1">
            <a:spLocks noGrp="1"/>
          </p:cNvSpPr>
          <p:nvPr>
            <p:ph type="body" idx="1"/>
          </p:nvPr>
        </p:nvSpPr>
        <p:spPr>
          <a:xfrm rot="5400000">
            <a:off x="2565043" y="-287514"/>
            <a:ext cx="4893734" cy="7433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35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5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5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142" name="Google Shape;142;p35"/>
          <p:cNvCxnSpPr/>
          <p:nvPr/>
        </p:nvCxnSpPr>
        <p:spPr>
          <a:xfrm>
            <a:off x="8863890" y="990600"/>
            <a:ext cx="0" cy="487680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0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21"/>
          <p:cNvCxnSpPr/>
          <p:nvPr/>
        </p:nvCxnSpPr>
        <p:spPr>
          <a:xfrm>
            <a:off x="1396169" y="2421466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" name="Google Shape;30;p21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1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2"/>
          <p:cNvSpPr txBox="1"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276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61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2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41" name="Google Shape;41;p22"/>
          <p:cNvCxnSpPr/>
          <p:nvPr/>
        </p:nvCxnSpPr>
        <p:spPr>
          <a:xfrm>
            <a:off x="2012723" y="3710585"/>
            <a:ext cx="8163380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oogle Shape;43;p23"/>
          <p:cNvCxnSpPr/>
          <p:nvPr/>
        </p:nvCxnSpPr>
        <p:spPr>
          <a:xfrm>
            <a:off x="1396169" y="2421466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4" name="Google Shape;44;p23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1"/>
          </p:nvPr>
        </p:nvSpPr>
        <p:spPr>
          <a:xfrm>
            <a:off x="1298448" y="2560320"/>
            <a:ext cx="4718304" cy="3310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2"/>
          </p:nvPr>
        </p:nvSpPr>
        <p:spPr>
          <a:xfrm>
            <a:off x="6181344" y="2560320"/>
            <a:ext cx="4718304" cy="3310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3220"/>
              <a:buNone/>
              <a:defRPr sz="2800" b="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3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84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body" idx="2"/>
          </p:nvPr>
        </p:nvSpPr>
        <p:spPr>
          <a:xfrm>
            <a:off x="1295400" y="3243262"/>
            <a:ext cx="4718304" cy="2632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24"/>
          <p:cNvSpPr txBox="1">
            <a:spLocks noGrp="1"/>
          </p:cNvSpPr>
          <p:nvPr>
            <p:ph type="body" idx="3"/>
          </p:nvPr>
        </p:nvSpPr>
        <p:spPr>
          <a:xfrm>
            <a:off x="6180671" y="2658533"/>
            <a:ext cx="471830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SzPts val="3220"/>
              <a:buNone/>
              <a:defRPr sz="2800" b="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23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2070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84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24"/>
          <p:cNvSpPr txBox="1">
            <a:spLocks noGrp="1"/>
          </p:cNvSpPr>
          <p:nvPr>
            <p:ph type="body" idx="4"/>
          </p:nvPr>
        </p:nvSpPr>
        <p:spPr>
          <a:xfrm>
            <a:off x="6180671" y="3243262"/>
            <a:ext cx="4718304" cy="2632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59" name="Google Shape;59;p24"/>
          <p:cNvCxnSpPr/>
          <p:nvPr/>
        </p:nvCxnSpPr>
        <p:spPr>
          <a:xfrm>
            <a:off x="1396169" y="2421466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5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65" name="Google Shape;65;p25"/>
          <p:cNvCxnSpPr/>
          <p:nvPr/>
        </p:nvCxnSpPr>
        <p:spPr>
          <a:xfrm>
            <a:off x="1396169" y="2421466"/>
            <a:ext cx="94072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6"/>
          <p:cNvSpPr txBox="1"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Garamond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5418668" y="982131"/>
            <a:ext cx="5469466" cy="4893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0045" algn="l">
              <a:spcBef>
                <a:spcPts val="360"/>
              </a:spcBef>
              <a:spcAft>
                <a:spcPts val="0"/>
              </a:spcAft>
              <a:buSzPts val="2070"/>
              <a:buChar char="•"/>
              <a:defRPr/>
            </a:lvl1pPr>
            <a:lvl2pPr marL="914400" lvl="1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2pPr>
            <a:lvl3pPr marL="1371600" lvl="2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3pPr>
            <a:lvl4pPr marL="1828800" lvl="3" indent="-360044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4pPr>
            <a:lvl5pPr marL="2286000" lvl="4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5pPr>
            <a:lvl6pPr marL="2743200" lvl="5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6pPr>
            <a:lvl7pPr marL="3200400" lvl="6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7pPr>
            <a:lvl8pPr marL="3657600" lvl="7" indent="-360045" algn="l">
              <a:spcBef>
                <a:spcPts val="600"/>
              </a:spcBef>
              <a:spcAft>
                <a:spcPts val="0"/>
              </a:spcAft>
              <a:buSzPts val="2070"/>
              <a:buChar char="•"/>
              <a:defRPr/>
            </a:lvl8pPr>
            <a:lvl9pPr marL="4114800" lvl="8" indent="-360045" algn="l">
              <a:spcBef>
                <a:spcPts val="600"/>
              </a:spcBef>
              <a:spcAft>
                <a:spcPts val="600"/>
              </a:spcAft>
              <a:buSzPts val="207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body" idx="2"/>
          </p:nvPr>
        </p:nvSpPr>
        <p:spPr>
          <a:xfrm>
            <a:off x="1293811" y="3031065"/>
            <a:ext cx="3718455" cy="243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840"/>
              <a:buNone/>
              <a:defRPr sz="16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38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1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035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>
            <a:off x="1396169" y="2912533"/>
            <a:ext cx="3514498" cy="0"/>
          </a:xfrm>
          <a:prstGeom prst="straightConnector1">
            <a:avLst/>
          </a:prstGeom>
          <a:noFill/>
          <a:ln w="15875" cap="flat" cmpd="sng">
            <a:solidFill>
              <a:srgbClr val="E8D08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aramond"/>
              <a:buNone/>
              <a:defRPr sz="2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>
            <a:spLocks noGrp="1"/>
          </p:cNvSpPr>
          <p:nvPr>
            <p:ph type="pic" idx="2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noFill/>
          <a:ln w="57150" cap="flat" cmpd="thickThin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7" name="Google Shape;77;p27"/>
          <p:cNvSpPr txBox="1">
            <a:spLocks noGrp="1"/>
          </p:cNvSpPr>
          <p:nvPr>
            <p:ph type="body" idx="1"/>
          </p:nvPr>
        </p:nvSpPr>
        <p:spPr>
          <a:xfrm>
            <a:off x="1295399" y="3255432"/>
            <a:ext cx="6241816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2070"/>
              <a:buNone/>
              <a:defRPr sz="18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38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15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035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035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27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8" descr="HD-PanelContent-GrommetsCombined.png"/>
          <p:cNvPicPr preferRelativeResize="0"/>
          <p:nvPr/>
        </p:nvPicPr>
        <p:blipFill rotWithShape="1">
          <a:blip>
            <a:alphaModFix/>
          </a:blip>
          <a:srcRect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8"/>
          <p:cNvSpPr txBox="1"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  <a:defRPr sz="4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38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76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74650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3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6004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07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45439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3083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3083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3083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30834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1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30834" algn="l" rtl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ts val="161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dt" idx="10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ftr" idx="11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sldNum" idx="12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et5460@isu.edu.t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xsbb.com/news/list_123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xsbb.com/news/list_99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xsbb.com/news/list_102.html" TargetMode="External"/><Relationship Id="rId4" Type="http://schemas.openxmlformats.org/officeDocument/2006/relationships/hyperlink" Target="https://www.dxsbb.com/news/list_113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xsbb.com/news/list_111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xsbb.com/news/list_114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"/>
          <p:cNvSpPr txBox="1">
            <a:spLocks noGrp="1"/>
          </p:cNvSpPr>
          <p:nvPr>
            <p:ph type="ctrTitle"/>
          </p:nvPr>
        </p:nvSpPr>
        <p:spPr>
          <a:xfrm>
            <a:off x="2692398" y="1978708"/>
            <a:ext cx="6815669" cy="1515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Arial"/>
              <a:buNone/>
            </a:pPr>
            <a:r>
              <a:rPr lang="zh-TW" b="1">
                <a:latin typeface="Arial"/>
                <a:ea typeface="Arial"/>
                <a:cs typeface="Arial"/>
                <a:sym typeface="Arial"/>
              </a:rPr>
              <a:t>赴陸校際交換說明</a:t>
            </a:r>
            <a:endParaRPr/>
          </a:p>
        </p:txBody>
      </p:sp>
      <p:sp>
        <p:nvSpPr>
          <p:cNvPr id="148" name="Google Shape;148;p1"/>
          <p:cNvSpPr txBox="1">
            <a:spLocks noGrp="1"/>
          </p:cNvSpPr>
          <p:nvPr>
            <p:ph type="subTitle" idx="1"/>
          </p:nvPr>
        </p:nvSpPr>
        <p:spPr>
          <a:xfrm>
            <a:off x="7032812" y="4733362"/>
            <a:ext cx="2475255" cy="403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070"/>
              <a:buNone/>
            </a:pPr>
            <a:r>
              <a:rPr lang="zh-TW" sz="1800">
                <a:latin typeface="Garamond"/>
                <a:ea typeface="Garamond"/>
                <a:cs typeface="Garamond"/>
                <a:sym typeface="Garamond"/>
              </a:rPr>
              <a:t>國際及兩岸事務處</a:t>
            </a:r>
            <a:endParaRPr sz="1800"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"/>
          <p:cNvSpPr txBox="1"/>
          <p:nvPr/>
        </p:nvSpPr>
        <p:spPr>
          <a:xfrm>
            <a:off x="1331065" y="1054248"/>
            <a:ext cx="962795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準備出國程序-兵役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1" name="Google Shape;231;p10"/>
          <p:cNvSpPr txBox="1"/>
          <p:nvPr/>
        </p:nvSpPr>
        <p:spPr>
          <a:xfrm>
            <a:off x="1761794" y="2065469"/>
            <a:ext cx="8766497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役男出國申請，統一由學校生輔組協助辦理。如有其他相關問題可連絡生輔組夏竟成教官  聯絡方式：分機號碼：2213 / 電子郵件：  </a:t>
            </a:r>
            <a:r>
              <a:rPr lang="zh-TW" sz="2000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jet5460@isu.edu.tw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注意事項：</a:t>
            </a:r>
            <a:endParaRPr sz="2000" b="1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辦理役男出國申請期間，同學本人需在本國境內，不得出國；</a:t>
            </a:r>
            <a:r>
              <a:rPr lang="zh-TW" sz="20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暑假期間如有其它出國計畫之同學，請務必告知承辦人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出國期間不得辦理離校〔休、退學〕手續，否則衍生兵役問題自行負責。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2" name="Google Shape;232;p10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8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"/>
          <p:cNvSpPr txBox="1"/>
          <p:nvPr/>
        </p:nvSpPr>
        <p:spPr>
          <a:xfrm>
            <a:off x="1331065" y="1054248"/>
            <a:ext cx="1001267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準備出國程序-選課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1923159" y="2022438"/>
            <a:ext cx="8452233" cy="2246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交換學生之選修課程應符合系上相關抵免課程規定，是否承認抵免學分由系上認定。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出國之學期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至少應修習9學分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交換學校選課規定以各校公布為主，須完全遵守該校選課規定、最低/最高學分限制。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9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"/>
          <p:cNvSpPr txBox="1"/>
          <p:nvPr/>
        </p:nvSpPr>
        <p:spPr>
          <a:xfrm>
            <a:off x="1265250" y="860609"/>
            <a:ext cx="95718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回國後       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245" name="Google Shape;245;p12"/>
          <p:cNvGrpSpPr/>
          <p:nvPr/>
        </p:nvGrpSpPr>
        <p:grpSpPr>
          <a:xfrm>
            <a:off x="1607990" y="1651951"/>
            <a:ext cx="9323349" cy="4189456"/>
            <a:chOff x="33223" y="-58515"/>
            <a:chExt cx="9323349" cy="4189456"/>
          </a:xfrm>
        </p:grpSpPr>
        <p:sp>
          <p:nvSpPr>
            <p:cNvPr id="246" name="Google Shape;246;p12"/>
            <p:cNvSpPr/>
            <p:nvPr/>
          </p:nvSpPr>
          <p:spPr>
            <a:xfrm>
              <a:off x="33223" y="-58515"/>
              <a:ext cx="8249942" cy="1651907"/>
            </a:xfrm>
            <a:prstGeom prst="roundRect">
              <a:avLst>
                <a:gd name="adj" fmla="val 10000"/>
              </a:avLst>
            </a:prstGeom>
            <a:blipFill rotWithShape="1">
              <a:blip>
                <a:alphaModFix/>
              </a:blip>
              <a:tile tx="0" ty="0" sx="100000" sy="100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2"/>
            <p:cNvSpPr txBox="1"/>
            <p:nvPr/>
          </p:nvSpPr>
          <p:spPr>
            <a:xfrm>
              <a:off x="81606" y="-10132"/>
              <a:ext cx="6821034" cy="15551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000" b="1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收到通知後，向國際處領取交換校成績單</a:t>
              </a:r>
              <a:endParaRPr sz="2000" b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None/>
              </a:pPr>
              <a:r>
                <a:rPr lang="zh-TW" sz="1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•  </a:t>
              </a:r>
              <a:r>
                <a:rPr lang="zh-TW" sz="1600" b="1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各交換校寄發時間不同，請耐心等候</a:t>
              </a:r>
              <a:r>
                <a:rPr lang="zh-TW" sz="1400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。</a:t>
              </a:r>
              <a:endParaRPr sz="140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560"/>
                </a:spcBef>
                <a:spcAft>
                  <a:spcPts val="0"/>
                </a:spcAft>
                <a:buNone/>
              </a:pPr>
              <a:r>
                <a:rPr lang="zh-TW" sz="14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•  急需成績單辦理學分採計以畢業者，請在離開交換校前自行向該校申請成績單(可能另外收費)。</a:t>
              </a:r>
              <a:endParaRPr sz="14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48" name="Google Shape;248;p12"/>
            <p:cNvSpPr/>
            <p:nvPr/>
          </p:nvSpPr>
          <p:spPr>
            <a:xfrm>
              <a:off x="785765" y="1920518"/>
              <a:ext cx="7872983" cy="607532"/>
            </a:xfrm>
            <a:prstGeom prst="roundRect">
              <a:avLst>
                <a:gd name="adj" fmla="val 10000"/>
              </a:avLst>
            </a:prstGeom>
            <a:blipFill rotWithShape="1">
              <a:blip>
                <a:alphaModFix/>
              </a:blip>
              <a:tile tx="0" ty="0" sx="100000" sy="100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2"/>
            <p:cNvSpPr txBox="1"/>
            <p:nvPr/>
          </p:nvSpPr>
          <p:spPr>
            <a:xfrm>
              <a:off x="803559" y="1938312"/>
              <a:ext cx="6332992" cy="5719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0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領取成績單後，於</a:t>
              </a:r>
              <a:r>
                <a:rPr lang="zh-TW" sz="2000" b="1">
                  <a:solidFill>
                    <a:schemeClr val="accent3"/>
                  </a:solidFill>
                  <a:latin typeface="Garamond"/>
                  <a:ea typeface="Garamond"/>
                  <a:cs typeface="Garamond"/>
                  <a:sym typeface="Garamond"/>
                </a:rPr>
                <a:t>一周內</a:t>
              </a:r>
              <a:r>
                <a:rPr lang="zh-TW" sz="20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繳交交換心得報告</a:t>
              </a:r>
              <a:endParaRPr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50" name="Google Shape;250;p12"/>
            <p:cNvSpPr/>
            <p:nvPr/>
          </p:nvSpPr>
          <p:spPr>
            <a:xfrm>
              <a:off x="1483589" y="3131313"/>
              <a:ext cx="7872983" cy="999628"/>
            </a:xfrm>
            <a:prstGeom prst="roundRect">
              <a:avLst>
                <a:gd name="adj" fmla="val 10000"/>
              </a:avLst>
            </a:prstGeom>
            <a:blipFill rotWithShape="1">
              <a:blip>
                <a:alphaModFix/>
              </a:blip>
              <a:tile tx="0" ty="0" sx="100000" sy="100000" flip="none" algn="tl"/>
            </a:blip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2"/>
            <p:cNvSpPr txBox="1"/>
            <p:nvPr/>
          </p:nvSpPr>
          <p:spPr>
            <a:xfrm>
              <a:off x="1512867" y="3160591"/>
              <a:ext cx="6310024" cy="94107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0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自行列印附表五、返校手續單，依序至系上、註冊組、國際處繳交資料</a:t>
              </a:r>
              <a:endParaRPr sz="2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52" name="Google Shape;252;p12"/>
            <p:cNvSpPr/>
            <p:nvPr/>
          </p:nvSpPr>
          <p:spPr>
            <a:xfrm>
              <a:off x="7413936" y="1162826"/>
              <a:ext cx="809728" cy="809728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E3DED6">
                <a:alpha val="89803"/>
              </a:srgbClr>
            </a:solidFill>
            <a:ln w="9525" cap="flat" cmpd="sng">
              <a:solidFill>
                <a:srgbClr val="E3DED6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2"/>
            <p:cNvSpPr txBox="1"/>
            <p:nvPr/>
          </p:nvSpPr>
          <p:spPr>
            <a:xfrm>
              <a:off x="7596125" y="1162826"/>
              <a:ext cx="445350" cy="6093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254" name="Google Shape;254;p12"/>
            <p:cNvSpPr/>
            <p:nvPr/>
          </p:nvSpPr>
          <p:spPr>
            <a:xfrm>
              <a:off x="7852170" y="2491279"/>
              <a:ext cx="809728" cy="809728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rgbClr val="D6D8D1">
                <a:alpha val="89803"/>
              </a:srgbClr>
            </a:solidFill>
            <a:ln w="9525" cap="flat" cmpd="sng">
              <a:solidFill>
                <a:srgbClr val="E3DED6">
                  <a:alpha val="89803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2"/>
            <p:cNvSpPr txBox="1"/>
            <p:nvPr/>
          </p:nvSpPr>
          <p:spPr>
            <a:xfrm>
              <a:off x="8034359" y="2491279"/>
              <a:ext cx="445350" cy="6093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36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256" name="Google Shape;256;p12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10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3"/>
          <p:cNvSpPr txBox="1"/>
          <p:nvPr/>
        </p:nvSpPr>
        <p:spPr>
          <a:xfrm>
            <a:off x="1243734" y="849852"/>
            <a:ext cx="102643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交換學校成績單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2033196" y="2221049"/>
            <a:ext cx="828123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各校寄發成績單時間不一，通常會寄一份免費成績單至國際處；若需多餘份數，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須自行向交換學校申請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，國際處不負責申請。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大部分學校採統一寄發，所以有些學校會在結束交換計畫幾個 月後才會寄出，請耐心等候通知。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3" name="Google Shape;263;p13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11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"/>
          <p:cNvSpPr txBox="1"/>
          <p:nvPr/>
        </p:nvSpPr>
        <p:spPr>
          <a:xfrm>
            <a:off x="1243734" y="935914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交換生須知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69" name="Google Shape;269;p14"/>
          <p:cNvSpPr/>
          <p:nvPr/>
        </p:nvSpPr>
        <p:spPr>
          <a:xfrm>
            <a:off x="1439881" y="1698017"/>
            <a:ext cx="9298760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若有具體理由或不可抗力情事，須提前結束交換計畫，須先告知本處並取得兩校同意；未徵得兩校同意前，不得任意終止並返國。除因不可抗力情事，且附具體證明，所有錄取同學皆不得任意放棄交換資格或提前返國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所有錄取交換學生者須在本校註冊並繳交全額學雜費，免繳交換學校學雜費；但生活費、保險費、住宿費、往返機票費、簽證費及其他開支均須自行負擔。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所有錄取同學皆須自行辦理宿舍申請、簽證、選課、成績單申請、學分抵免、機票、機場接送及保險等個人事宜。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具役男身分同學須依法完成緩徵手續，並於交換期結束後準時返國，不得有滯留國外之情形；如有違反情況，須自負一切法律責任。</a:t>
            </a:r>
            <a:endParaRPr/>
          </a:p>
        </p:txBody>
      </p:sp>
      <p:sp>
        <p:nvSpPr>
          <p:cNvPr id="270" name="Google Shape;270;p14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12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/>
          <p:cNvSpPr txBox="1"/>
          <p:nvPr/>
        </p:nvSpPr>
        <p:spPr>
          <a:xfrm>
            <a:off x="1043904" y="2883047"/>
            <a:ext cx="1034129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                                      附件一、交換學校一覽表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76" name="Google Shape;276;p15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13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9D8AA7-ABDC-1DD8-20AF-182B0D16A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9F9ACD-76ED-B573-CDD9-AD4B163FFF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16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9058CE-C890-1915-C517-7E3D527CD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903281"/>
              </p:ext>
            </p:extLst>
          </p:nvPr>
        </p:nvGraphicFramePr>
        <p:xfrm>
          <a:off x="1029730" y="609600"/>
          <a:ext cx="10132540" cy="5528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270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5066270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51941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西安交通大學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南開大學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天津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北京師範大學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福建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廣東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四川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山東大學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山東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重慶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大連理工大學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遼寧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455393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上海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5125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22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F7DF37-A765-3955-B3A5-2701C39C5E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17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EA9CFF3-20CC-C2B9-1170-5387D5AC9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722379"/>
              </p:ext>
            </p:extLst>
          </p:nvPr>
        </p:nvGraphicFramePr>
        <p:xfrm>
          <a:off x="963827" y="719666"/>
          <a:ext cx="10219038" cy="52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9519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5109519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北京郵電大學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北京交通大學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天津醫科大學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天津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暨南大學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廣東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合肥工業大學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安徽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重慶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貴州大學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貴州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延邊大學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吉林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東北林業大學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黑龍江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marR="0"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湖南大學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0"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Arial"/>
                        </a:rPr>
                        <a:t>蘭州大學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  <a:sym typeface="Arial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甘肅</a:t>
                      </a:r>
                      <a:endParaRPr lang="zh-TW" altLang="en-US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8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62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3773B-8324-8EE8-91D1-FD34EDA66E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949DF2-0432-CB3E-1D96-67C8F9C2BA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18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940697-063D-5D04-27C2-638874F24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662329"/>
              </p:ext>
            </p:extLst>
          </p:nvPr>
        </p:nvGraphicFramePr>
        <p:xfrm>
          <a:off x="951470" y="860560"/>
          <a:ext cx="4718224" cy="52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781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147944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sng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江蘇</a:t>
                      </a:r>
                      <a:endParaRPr lang="zh-TW" altLang="en-US" sz="2800" b="0" i="0" u="sng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同濟大學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上海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北京理工大學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東南大學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華中科技大學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哈爾濱工業大學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sng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黑龍江</a:t>
                      </a:r>
                      <a:endParaRPr lang="zh-TW" altLang="en-US" sz="2800" b="0" i="0" u="sng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華東師範大學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上海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天津大學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天津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西北工業大學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吉林大學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吉林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8643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FE4111F-7B2D-3222-CC0C-6C4839961B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69105"/>
              </p:ext>
            </p:extLst>
          </p:nvPr>
        </p:nvGraphicFramePr>
        <p:xfrm>
          <a:off x="6378148" y="860560"/>
          <a:ext cx="4862382" cy="545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737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1524645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東北大學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遼寧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中國海洋大學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山東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西北農林科技大學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鄭州大學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sng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河南</a:t>
                      </a:r>
                      <a:endParaRPr lang="zh-TW" altLang="en-US" sz="2800" b="0" i="0" u="sng" strike="noStrike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雲南大學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雲南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中央財經大學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西安電子科技大學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中國政法大學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西南财经大学</a:t>
                      </a:r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四川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5598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北京科技大學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23233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華東理工大學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上海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8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281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7B5A33-E252-8E6A-035F-A515F7A88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6B41B6-9455-B5A9-1F34-0A318D03B0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19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DA06D9-9567-8205-0B8F-2E56716F12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635367"/>
              </p:ext>
            </p:extLst>
          </p:nvPr>
        </p:nvGraphicFramePr>
        <p:xfrm>
          <a:off x="825845" y="911610"/>
          <a:ext cx="4870620" cy="5248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392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1527228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北京工業大學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中南財經政法大學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西南交通大學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四川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華中師範大學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哈爾濱工程大學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黑龍江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武漢理工大學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湖北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陝西師範大學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華南師範大學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廣東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江南大學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江蘇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福州大學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福建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86439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F7A2C4-5552-891F-B1AB-635A53A02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34435"/>
              </p:ext>
            </p:extLst>
          </p:nvPr>
        </p:nvGraphicFramePr>
        <p:xfrm>
          <a:off x="6096000" y="860560"/>
          <a:ext cx="5037438" cy="5034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790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1579535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名稱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省份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河北工業大學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河北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北京中醫藥大學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北京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長安大學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陝西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海南大學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海南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南昌大學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sng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江西</a:t>
                      </a:r>
                      <a:endParaRPr lang="zh-TW" altLang="en-US" sz="2800" b="0" i="0" u="sng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太原理工大學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sng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山西</a:t>
                      </a:r>
                      <a:endParaRPr lang="zh-TW" altLang="en-US" sz="2800" b="0" i="0" u="sng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9774391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9346672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6120859"/>
                  </a:ext>
                </a:extLst>
              </a:tr>
              <a:tr h="437445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73173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586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727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"/>
          <p:cNvSpPr txBox="1"/>
          <p:nvPr/>
        </p:nvSpPr>
        <p:spPr>
          <a:xfrm>
            <a:off x="9666364" y="5811830"/>
            <a:ext cx="20313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詳情請洽國際及兩岸事務處</a:t>
            </a:r>
            <a:endParaRPr/>
          </a:p>
        </p:txBody>
      </p:sp>
      <p:sp>
        <p:nvSpPr>
          <p:cNvPr id="154" name="Google Shape;154;p2"/>
          <p:cNvSpPr txBox="1"/>
          <p:nvPr/>
        </p:nvSpPr>
        <p:spPr>
          <a:xfrm>
            <a:off x="1331065" y="1054248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目錄             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5" name="Google Shape;155;p2"/>
          <p:cNvSpPr txBox="1"/>
          <p:nvPr/>
        </p:nvSpPr>
        <p:spPr>
          <a:xfrm>
            <a:off x="736847" y="1799322"/>
            <a:ext cx="5565982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1.申請程序……………….…….………..p1.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2.交換學校申請………….….……</a:t>
            </a:r>
            <a:r>
              <a:rPr lang="en-US" alt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..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……p2.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3.入學許可……………….……………...p5.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4.準備出國程序-學生簽證………</a:t>
            </a:r>
            <a:r>
              <a:rPr lang="en-US" alt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……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...p6.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5.準備出國程序-機票、保險、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宿舍、學費、兵役…………</a:t>
            </a:r>
            <a:r>
              <a:rPr lang="en-US" alt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………p7.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6.準備出國程序-選課………...…</a:t>
            </a:r>
            <a:r>
              <a:rPr lang="en-US" alt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………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...p9.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7.回國後事項…………………………….p10.</a:t>
            </a:r>
            <a:endParaRPr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8.交換生須知…………………………….p12.</a:t>
            </a:r>
            <a:endParaRPr dirty="0"/>
          </a:p>
        </p:txBody>
      </p:sp>
      <p:sp>
        <p:nvSpPr>
          <p:cNvPr id="156" name="Google Shape;156;p2"/>
          <p:cNvSpPr txBox="1"/>
          <p:nvPr/>
        </p:nvSpPr>
        <p:spPr>
          <a:xfrm>
            <a:off x="6459518" y="1799322"/>
            <a:ext cx="448606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附件一、交換學校一覽表………..p13.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" name="Google Shape;156;p2">
            <a:extLst>
              <a:ext uri="{FF2B5EF4-FFF2-40B4-BE49-F238E27FC236}">
                <a16:creationId xmlns:a16="http://schemas.microsoft.com/office/drawing/2014/main" id="{83F32C37-9ABE-9A08-E25F-FA000DA36BD8}"/>
              </a:ext>
            </a:extLst>
          </p:cNvPr>
          <p:cNvSpPr txBox="1"/>
          <p:nvPr/>
        </p:nvSpPr>
        <p:spPr>
          <a:xfrm>
            <a:off x="6459518" y="2359709"/>
            <a:ext cx="4486068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附件</a:t>
            </a:r>
            <a:r>
              <a:rPr lang="zh-TW" altLang="en-US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二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、</a:t>
            </a:r>
            <a:r>
              <a:rPr lang="zh-TW" altLang="en-US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派生交換統計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…. ………p</a:t>
            </a:r>
            <a:r>
              <a:rPr lang="en-US" alt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</a:t>
            </a: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.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>
          <a:extLst>
            <a:ext uri="{FF2B5EF4-FFF2-40B4-BE49-F238E27FC236}">
              <a16:creationId xmlns:a16="http://schemas.microsoft.com/office/drawing/2014/main" id="{EFBB34B1-9F60-2B9D-FAB1-7C9F99B09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">
            <a:extLst>
              <a:ext uri="{FF2B5EF4-FFF2-40B4-BE49-F238E27FC236}">
                <a16:creationId xmlns:a16="http://schemas.microsoft.com/office/drawing/2014/main" id="{26A8CC6F-3DFE-506E-8342-3C7FC29DA99C}"/>
              </a:ext>
            </a:extLst>
          </p:cNvPr>
          <p:cNvSpPr txBox="1"/>
          <p:nvPr/>
        </p:nvSpPr>
        <p:spPr>
          <a:xfrm>
            <a:off x="1043904" y="2883047"/>
            <a:ext cx="1034129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                                     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附件二、派生交換統計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                                   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76" name="Google Shape;276;p15">
            <a:extLst>
              <a:ext uri="{FF2B5EF4-FFF2-40B4-BE49-F238E27FC236}">
                <a16:creationId xmlns:a16="http://schemas.microsoft.com/office/drawing/2014/main" id="{C8DCA213-D1AF-ED79-6E8D-AF3DFBB7D148}"/>
              </a:ext>
            </a:extLst>
          </p:cNvPr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13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669459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E445F-254A-984F-B678-F5FA7A4F3E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4B4936-9C3B-6AF7-ED46-183023ADE5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21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55BC015-408B-CC22-4507-63458BF0D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754770"/>
              </p:ext>
            </p:extLst>
          </p:nvPr>
        </p:nvGraphicFramePr>
        <p:xfrm>
          <a:off x="1029730" y="1175059"/>
          <a:ext cx="10132539" cy="452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51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72325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國際企業經營學系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四川大學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東南大學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東南大學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觀觀光餐旅學院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國際觀光餐旅學系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廈門大學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634110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傳播與設計學院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北京郵電大學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74329726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B1F6DB20-938F-5663-366E-FC73DD3E6745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2024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885254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A34D0-02BF-1045-FACF-D17272FC43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3CE9CF-FEFA-1D10-B87A-EDD32A35F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22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CC11B5-8E06-9CB9-CF1A-F31D533D23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366177"/>
              </p:ext>
            </p:extLst>
          </p:nvPr>
        </p:nvGraphicFramePr>
        <p:xfrm>
          <a:off x="1029730" y="1175058"/>
          <a:ext cx="10132539" cy="458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51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8512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國際觀光餐旅學系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武漢大學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傳播與設計學院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傳播與設計學院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管理學院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江南大學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7D8A36B5-543E-5192-D79D-3002E82C887A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2024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春季、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2023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47900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B56B35-945A-377F-F5D7-65742722AF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FB6564-91D5-2025-FB87-A92C6691F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23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7957C0-15CD-CB19-3723-1E7D7AD27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40901"/>
              </p:ext>
            </p:extLst>
          </p:nvPr>
        </p:nvGraphicFramePr>
        <p:xfrm>
          <a:off x="1029730" y="1175058"/>
          <a:ext cx="10132539" cy="4582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751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3377513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8512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國際觀光餐旅學系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武漢大學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傳播與設計學院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傳播與設計學院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重慶大學</a:t>
                      </a:r>
                      <a:endParaRPr lang="en-US" altLang="zh-TW" sz="2800" b="0" i="0" u="none" strike="noStrike" cap="non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管理學院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R="0" algn="l" rtl="0" fontAlgn="b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28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  <a:ea typeface="+mn-ea"/>
                          <a:cs typeface="+mn-cs"/>
                          <a:sym typeface="Arial"/>
                        </a:rPr>
                        <a:t>江南大學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E16BD8C6-A5D0-1F75-3E3A-7F58CE261253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2024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春季、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2023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390040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778EE5-4DEB-10BA-80BF-CD2FFDCED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7FEEED-F643-24BC-1CF8-CC616F0431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24</a:t>
            </a:fld>
            <a:endParaRPr lang="zh-TW" altLang="en-US"/>
          </a:p>
        </p:txBody>
      </p:sp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C5EAE937-EB29-BE11-CFF8-6F32A40D475D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2022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4BD8BF-B7A5-54DE-B915-8943CCC35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704792"/>
              </p:ext>
            </p:extLst>
          </p:nvPr>
        </p:nvGraphicFramePr>
        <p:xfrm>
          <a:off x="240631" y="1316547"/>
          <a:ext cx="11514221" cy="4708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479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7689428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87455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同濟大學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經濟與管理學院國際經濟與貿易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商學院工商管理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新聞傳播學院廣告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新聞與傳播學院廣播電視藝術理論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新聞傳媒學院廣播電視編導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299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49730-A3A4-89C8-273D-9C618FADD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DF5D07-57BD-4760-E458-C7B9BBB67A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25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A85AB47-BF61-3781-D085-6E6EA91CA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452716"/>
              </p:ext>
            </p:extLst>
          </p:nvPr>
        </p:nvGraphicFramePr>
        <p:xfrm>
          <a:off x="477251" y="1370692"/>
          <a:ext cx="11237494" cy="4793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667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7170821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76574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新聞傳媒學院廣播電視編導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華東師範大學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經濟學院國際經濟與貿易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新聞與傳播學院廣告學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新聞與傳播學院廣告學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西安交通大學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機械工程學院工業設計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6713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數位多媒體設計學系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華中師範大學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文學院漢語言文學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591566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839E7305-8DB8-3AAF-AB11-436FC63B7CD9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2021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39793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34D8A-69FE-A53E-794E-4F272FB77B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7DC421-7947-ACC9-0A6D-733D0E804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26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8B41F7-F0F3-5ABD-CA2C-01D79E5EC0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649493"/>
              </p:ext>
            </p:extLst>
          </p:nvPr>
        </p:nvGraphicFramePr>
        <p:xfrm>
          <a:off x="338887" y="1932705"/>
          <a:ext cx="11514221" cy="3174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4793">
                  <a:extLst>
                    <a:ext uri="{9D8B030D-6E8A-4147-A177-3AD203B41FA5}">
                      <a16:colId xmlns:a16="http://schemas.microsoft.com/office/drawing/2014/main" val="1392941410"/>
                    </a:ext>
                  </a:extLst>
                </a:gridCol>
                <a:gridCol w="7689428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</a:tblGrid>
              <a:tr h="87455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華中師範大學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新聞傳播學院廣播電視學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華中師範大學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經濟與工商管理學院經濟學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766766"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經濟與管理學院金融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D21A4E80-9175-CABA-9AC8-2B4E253B4390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2021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5046231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D22E3B-A772-5C90-7A8D-AF406DDFC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CA2C38-245D-0DE2-1081-E8DFBD9FF5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27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7646F0-7978-BBE3-A7F5-2CBA35DF0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012783"/>
              </p:ext>
            </p:extLst>
          </p:nvPr>
        </p:nvGraphicFramePr>
        <p:xfrm>
          <a:off x="433137" y="1175058"/>
          <a:ext cx="11321716" cy="532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488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967228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85123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華中師範大學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蘭州大學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經濟學院</a:t>
                      </a:r>
                      <a:r>
                        <a:rPr lang="en-US" altLang="zh-TW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蘭州大學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文學院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戲劇影視文學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觀光學系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山東大學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管理學院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旅遊管理系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74631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戲劇影視學院</a:t>
                      </a:r>
                      <a:r>
                        <a:rPr lang="en-US" altLang="zh-TW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表演系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FD810DDE-AF35-897B-6A2B-9655AC2894B6}"/>
              </a:ext>
            </a:extLst>
          </p:cNvPr>
          <p:cNvSpPr txBox="1"/>
          <p:nvPr/>
        </p:nvSpPr>
        <p:spPr>
          <a:xfrm>
            <a:off x="1348545" y="609600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2020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5439890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A584A-DA18-FEB5-E92A-DCF52839B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6AA011-03AB-7314-E99B-AF2F3615DE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28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FC07B4-42F1-C5FE-7C2E-2969F9FD9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55059"/>
              </p:ext>
            </p:extLst>
          </p:nvPr>
        </p:nvGraphicFramePr>
        <p:xfrm>
          <a:off x="487032" y="840433"/>
          <a:ext cx="11003125" cy="586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4734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廣播電影電視系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財務金融管理學系碩士班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文學院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戲劇影視文學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廣播電影電視系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數位多媒體設計學系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中國政法大學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國際教育學院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網路與新媒體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青海大學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機械工程學院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青海大學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機械工程學院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工業管理系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商學院工業工程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2326142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廣播電影電視系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755765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A73FDF42-ED15-64F1-0017-00486338FC43}"/>
              </a:ext>
            </a:extLst>
          </p:cNvPr>
          <p:cNvSpPr txBox="1"/>
          <p:nvPr/>
        </p:nvSpPr>
        <p:spPr>
          <a:xfrm>
            <a:off x="487032" y="280655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2020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6394443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C823C6-9E59-D000-C483-4F219B23E2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3D4A64-A092-1018-CBD7-3C191F4749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29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57CF54-D8B8-1276-1981-9653251871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74384"/>
              </p:ext>
            </p:extLst>
          </p:nvPr>
        </p:nvGraphicFramePr>
        <p:xfrm>
          <a:off x="487032" y="840433"/>
          <a:ext cx="11003125" cy="586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4734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醫學檢驗技術學系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基礎醫學專業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英語系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電子商務系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醫學檢驗技術學系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生物技術系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創意與商品設計學系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江南大學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數位多媒體設計學系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江南大學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數字與媒體技術學系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創意與商品設計學系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創意與商品設計學系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電機學系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智能科學與技術學系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英語語文學系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播音與主持藝術學系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2326142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攝影專業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755765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1B6893BA-6B4B-8CF2-BFFF-A01B0DD6988C}"/>
              </a:ext>
            </a:extLst>
          </p:cNvPr>
          <p:cNvSpPr txBox="1"/>
          <p:nvPr/>
        </p:nvSpPr>
        <p:spPr>
          <a:xfrm>
            <a:off x="487032" y="280655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90869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"/>
          <p:cNvSpPr txBox="1"/>
          <p:nvPr/>
        </p:nvSpPr>
        <p:spPr>
          <a:xfrm>
            <a:off x="9666364" y="5811830"/>
            <a:ext cx="203132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詳情請洽國際及兩岸事務處</a:t>
            </a:r>
            <a:endParaRPr/>
          </a:p>
        </p:txBody>
      </p:sp>
      <p:sp>
        <p:nvSpPr>
          <p:cNvPr id="162" name="Google Shape;162;p3"/>
          <p:cNvSpPr txBox="1"/>
          <p:nvPr/>
        </p:nvSpPr>
        <p:spPr>
          <a:xfrm>
            <a:off x="1331065" y="1054248"/>
            <a:ext cx="95718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申請程序    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grpSp>
        <p:nvGrpSpPr>
          <p:cNvPr id="163" name="Google Shape;163;p3"/>
          <p:cNvGrpSpPr/>
          <p:nvPr/>
        </p:nvGrpSpPr>
        <p:grpSpPr>
          <a:xfrm>
            <a:off x="1236998" y="2029994"/>
            <a:ext cx="9848405" cy="3495983"/>
            <a:chOff x="559266" y="-133185"/>
            <a:chExt cx="9848405" cy="3495983"/>
          </a:xfrm>
        </p:grpSpPr>
        <p:sp>
          <p:nvSpPr>
            <p:cNvPr id="164" name="Google Shape;164;p3"/>
            <p:cNvSpPr/>
            <p:nvPr/>
          </p:nvSpPr>
          <p:spPr>
            <a:xfrm>
              <a:off x="559266" y="846401"/>
              <a:ext cx="2871546" cy="1472399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587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 txBox="1"/>
            <p:nvPr/>
          </p:nvSpPr>
          <p:spPr>
            <a:xfrm>
              <a:off x="593150" y="880285"/>
              <a:ext cx="2803778" cy="10891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123825" rIns="123825" bIns="1238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 dirty="0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繳交校際交換志願申請表</a:t>
              </a:r>
              <a:endParaRPr sz="1600" b="0" i="0" u="none" strike="noStrike" cap="none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FF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申請第一學期：</a:t>
              </a:r>
              <a:r>
                <a:rPr lang="zh-TW" sz="1600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2</a:t>
              </a:r>
              <a:r>
                <a:rPr 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/</a:t>
              </a:r>
              <a:r>
                <a:rPr lang="en-US" alt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19</a:t>
              </a:r>
              <a:r>
                <a:rPr 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前</a:t>
              </a:r>
              <a:endParaRPr sz="1600" b="0" i="0" u="none" strike="noStrike" cap="none" dirty="0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FF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申請第二學期：</a:t>
              </a:r>
              <a:r>
                <a:rPr lang="zh-TW" altLang="en-US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待公布</a:t>
              </a:r>
              <a:r>
                <a:rPr lang="en-US" alt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(</a:t>
              </a:r>
              <a:r>
                <a:rPr lang="zh-TW" altLang="en-US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約</a:t>
              </a:r>
              <a:r>
                <a:rPr lang="en-US" alt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9</a:t>
              </a:r>
              <a:r>
                <a:rPr lang="zh-TW" altLang="en-US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月</a:t>
              </a:r>
              <a:r>
                <a:rPr lang="en-US" altLang="zh-TW" sz="1600" b="0" i="0" u="none" strike="noStrike" cap="none" dirty="0">
                  <a:solidFill>
                    <a:srgbClr val="0000FF"/>
                  </a:solidFill>
                  <a:latin typeface="Garamond"/>
                  <a:ea typeface="Garamond"/>
                  <a:cs typeface="Garamond"/>
                  <a:sym typeface="Garamond"/>
                </a:rPr>
                <a:t>)</a:t>
              </a:r>
              <a:endParaRPr sz="1600" b="0" i="0" u="none" strike="noStrike" cap="none" dirty="0">
                <a:solidFill>
                  <a:srgbClr val="0000FF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09397" y="682818"/>
              <a:ext cx="2679980" cy="267998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94" y="88404"/>
                  </a:moveTo>
                  <a:lnTo>
                    <a:pt x="15141" y="85948"/>
                  </a:lnTo>
                  <a:cubicBezTo>
                    <a:pt x="23753" y="100838"/>
                    <a:pt x="39193" y="110483"/>
                    <a:pt x="56351" y="111695"/>
                  </a:cubicBezTo>
                  <a:cubicBezTo>
                    <a:pt x="73510" y="112906"/>
                    <a:pt x="90151" y="105524"/>
                    <a:pt x="100770" y="91992"/>
                  </a:cubicBezTo>
                  <a:lnTo>
                    <a:pt x="97938" y="90413"/>
                  </a:lnTo>
                  <a:lnTo>
                    <a:pt x="107408" y="86427"/>
                  </a:lnTo>
                  <a:lnTo>
                    <a:pt x="107937" y="95987"/>
                  </a:lnTo>
                  <a:lnTo>
                    <a:pt x="105103" y="94408"/>
                  </a:lnTo>
                  <a:lnTo>
                    <a:pt x="105103" y="94408"/>
                  </a:lnTo>
                  <a:cubicBezTo>
                    <a:pt x="93599" y="109487"/>
                    <a:pt x="75320" y="117820"/>
                    <a:pt x="56392" y="116614"/>
                  </a:cubicBezTo>
                  <a:cubicBezTo>
                    <a:pt x="37464" y="115408"/>
                    <a:pt x="20391" y="104822"/>
                    <a:pt x="10894" y="88404"/>
                  </a:cubicBezTo>
                  <a:close/>
                </a:path>
              </a:pathLst>
            </a:custGeom>
            <a:solidFill>
              <a:srgbClr val="E9D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499726" y="2004021"/>
              <a:ext cx="1584971" cy="63029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 txBox="1"/>
            <p:nvPr/>
          </p:nvSpPr>
          <p:spPr>
            <a:xfrm>
              <a:off x="1518187" y="2022482"/>
              <a:ext cx="1548049" cy="5933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800" tIns="29200" rIns="43800" bIns="29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3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1.校內申請</a:t>
              </a:r>
              <a:endParaRPr sz="23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3910923" y="831636"/>
              <a:ext cx="1783092" cy="147067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587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 txBox="1"/>
            <p:nvPr/>
          </p:nvSpPr>
          <p:spPr>
            <a:xfrm>
              <a:off x="3944767" y="1180626"/>
              <a:ext cx="1715404" cy="10878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123825" rIns="123825" bIns="1238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繳交姊妹校規定申請所需資料</a:t>
              </a:r>
              <a:endPara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4840136" y="-133185"/>
              <a:ext cx="2302465" cy="2302465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0882" y="32704"/>
                  </a:moveTo>
                  <a:cubicBezTo>
                    <a:pt x="19888" y="16498"/>
                    <a:pt x="36308" y="5778"/>
                    <a:pt x="54767" y="4051"/>
                  </a:cubicBezTo>
                  <a:cubicBezTo>
                    <a:pt x="73227" y="2325"/>
                    <a:pt x="91350" y="9815"/>
                    <a:pt x="103205" y="24069"/>
                  </a:cubicBezTo>
                  <a:lnTo>
                    <a:pt x="106460" y="22181"/>
                  </a:lnTo>
                  <a:lnTo>
                    <a:pt x="106135" y="33233"/>
                  </a:lnTo>
                  <a:lnTo>
                    <a:pt x="94935" y="28868"/>
                  </a:lnTo>
                  <a:lnTo>
                    <a:pt x="98186" y="26981"/>
                  </a:lnTo>
                  <a:lnTo>
                    <a:pt x="98186" y="26981"/>
                  </a:lnTo>
                  <a:cubicBezTo>
                    <a:pt x="87404" y="14512"/>
                    <a:pt x="71214" y="8092"/>
                    <a:pt x="54816" y="9785"/>
                  </a:cubicBezTo>
                  <a:cubicBezTo>
                    <a:pt x="38419" y="11477"/>
                    <a:pt x="23881" y="21069"/>
                    <a:pt x="15874" y="35478"/>
                  </a:cubicBezTo>
                  <a:close/>
                </a:path>
              </a:pathLst>
            </a:custGeom>
            <a:solidFill>
              <a:srgbClr val="E9D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4296344" y="516495"/>
              <a:ext cx="1584971" cy="63029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 txBox="1"/>
            <p:nvPr/>
          </p:nvSpPr>
          <p:spPr>
            <a:xfrm>
              <a:off x="4314805" y="534956"/>
              <a:ext cx="1548049" cy="5933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800" tIns="29200" rIns="43800" bIns="29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3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2.申請</a:t>
              </a:r>
              <a:endParaRPr sz="23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6181136" y="815017"/>
              <a:ext cx="1783092" cy="147067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587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 txBox="1"/>
            <p:nvPr/>
          </p:nvSpPr>
          <p:spPr>
            <a:xfrm>
              <a:off x="6214980" y="848861"/>
              <a:ext cx="1715404" cy="10878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123825" rIns="123825" bIns="1238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姊妹校寄發錄取許可等相關資料</a:t>
              </a:r>
              <a:endPara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7118389" y="1113556"/>
              <a:ext cx="2045989" cy="2045989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1798" y="87943"/>
                  </a:moveTo>
                  <a:lnTo>
                    <a:pt x="17358" y="84720"/>
                  </a:lnTo>
                  <a:lnTo>
                    <a:pt x="17358" y="84720"/>
                  </a:lnTo>
                  <a:cubicBezTo>
                    <a:pt x="25306" y="98430"/>
                    <a:pt x="39361" y="107483"/>
                    <a:pt x="55131" y="109048"/>
                  </a:cubicBezTo>
                  <a:cubicBezTo>
                    <a:pt x="70901" y="110614"/>
                    <a:pt x="86462" y="104501"/>
                    <a:pt x="96950" y="92621"/>
                  </a:cubicBezTo>
                  <a:lnTo>
                    <a:pt x="93268" y="90573"/>
                  </a:lnTo>
                  <a:lnTo>
                    <a:pt x="105883" y="85520"/>
                  </a:lnTo>
                  <a:lnTo>
                    <a:pt x="106373" y="97862"/>
                  </a:lnTo>
                  <a:lnTo>
                    <a:pt x="102683" y="95810"/>
                  </a:lnTo>
                  <a:cubicBezTo>
                    <a:pt x="91010" y="109723"/>
                    <a:pt x="73289" y="117074"/>
                    <a:pt x="55195" y="115508"/>
                  </a:cubicBezTo>
                  <a:cubicBezTo>
                    <a:pt x="37101" y="113942"/>
                    <a:pt x="20907" y="103655"/>
                    <a:pt x="11798" y="87943"/>
                  </a:cubicBezTo>
                  <a:close/>
                </a:path>
              </a:pathLst>
            </a:custGeom>
            <a:solidFill>
              <a:srgbClr val="E9D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6566551" y="1959787"/>
              <a:ext cx="1584971" cy="63029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 txBox="1"/>
            <p:nvPr/>
          </p:nvSpPr>
          <p:spPr>
            <a:xfrm>
              <a:off x="6585012" y="1978248"/>
              <a:ext cx="1548049" cy="5933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800" tIns="29200" rIns="43800" bIns="29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3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3.錄取</a:t>
              </a:r>
              <a:endParaRPr sz="23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8426457" y="790281"/>
              <a:ext cx="1783092" cy="1470678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1587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 txBox="1"/>
            <p:nvPr/>
          </p:nvSpPr>
          <p:spPr>
            <a:xfrm>
              <a:off x="8460301" y="1139270"/>
              <a:ext cx="1715404" cy="10878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3825" tIns="123825" rIns="123825" bIns="123825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Garamond"/>
                <a:buChar char="•"/>
              </a:pPr>
              <a:r>
                <a:rPr lang="zh-TW" sz="1600" b="0" i="0" u="none" strike="noStrike" cap="none">
                  <a:solidFill>
                    <a:schemeClr val="dk1"/>
                  </a:solidFill>
                  <a:latin typeface="Garamond"/>
                  <a:ea typeface="Garamond"/>
                  <a:cs typeface="Garamond"/>
                  <a:sym typeface="Garamond"/>
                </a:rPr>
                <a:t>購買保險、保留宿舍、等出國準備</a:t>
              </a:r>
              <a:endParaRPr sz="1600" b="0" i="0" u="none" strike="noStrike" cap="non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8822700" y="475148"/>
              <a:ext cx="1584971" cy="630290"/>
            </a:xfrm>
            <a:prstGeom prst="roundRect">
              <a:avLst>
                <a:gd name="adj" fmla="val 10000"/>
              </a:avLst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 txBox="1"/>
            <p:nvPr/>
          </p:nvSpPr>
          <p:spPr>
            <a:xfrm>
              <a:off x="8841161" y="493609"/>
              <a:ext cx="1548049" cy="5933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3800" tIns="29200" rIns="43800" bIns="29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TW" sz="2300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rPr>
                <a:t>4.行前準備</a:t>
              </a:r>
              <a:endParaRPr sz="23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183" name="Google Shape;183;p3"/>
          <p:cNvSpPr txBox="1">
            <a:spLocks noGrp="1"/>
          </p:cNvSpPr>
          <p:nvPr>
            <p:ph type="sldNum" idx="12"/>
          </p:nvPr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Garamond"/>
                <a:ea typeface="Garamond"/>
                <a:cs typeface="Garamond"/>
                <a:sym typeface="Garamond"/>
              </a:rPr>
              <a:t>1</a:t>
            </a:r>
            <a:endParaRPr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376F1-3FD9-0884-33E9-BFA5E4BDA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18182A-CCE6-5686-3207-C1E04CC150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30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188956-40FF-12E7-16EF-7E971FF19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29151"/>
              </p:ext>
            </p:extLst>
          </p:nvPr>
        </p:nvGraphicFramePr>
        <p:xfrm>
          <a:off x="487032" y="840433"/>
          <a:ext cx="11003125" cy="5869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473414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中央財經大學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中央財經大學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財務與計算數學系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北京郵電大學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數學與應用數學系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服裝與服飾設計學系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材料科學與工程學系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材料物理學系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餐旅學系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旅遊管理學系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大連理工大學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02326142"/>
                  </a:ext>
                </a:extLst>
              </a:tr>
              <a:tr h="41506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大連理工大學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6755765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896BEB51-9269-6F16-9E0A-771873461134}"/>
              </a:ext>
            </a:extLst>
          </p:cNvPr>
          <p:cNvSpPr txBox="1"/>
          <p:nvPr/>
        </p:nvSpPr>
        <p:spPr>
          <a:xfrm>
            <a:off x="487032" y="280655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94460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DA461A-BE53-2D31-B838-9D93AA985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230E6B-02A3-F949-E091-CCECE9E2D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31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949942-E012-8D3A-8931-4E6995DB4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65388"/>
              </p:ext>
            </p:extLst>
          </p:nvPr>
        </p:nvGraphicFramePr>
        <p:xfrm>
          <a:off x="487032" y="1145475"/>
          <a:ext cx="11003125" cy="5269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495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大連理工大學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浙江大學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廣告傳播學系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浙江大學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廣告傳播學系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同濟大學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視覺傳達設計學系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醫學檢驗技術學系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華中科技大學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醫學檢驗技術學系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蘭州大學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廣告專業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吉林大學 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廣播電視編導學系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中國政法大學 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網路與新媒體學系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3407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工業管理系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商學院工業工程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3A0625AB-2169-888B-2186-08872C254F9E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秋季：赴陸交換名單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5554593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00EEA-528F-EA6F-A378-0AF48F6CE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A0D783-8C29-F921-2ABE-C7C02097D4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32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C29B43-C7C0-C196-6546-7DE44572B2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629981"/>
              </p:ext>
            </p:extLst>
          </p:nvPr>
        </p:nvGraphicFramePr>
        <p:xfrm>
          <a:off x="487032" y="1145475"/>
          <a:ext cx="11003125" cy="543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電影電視系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美視電影學院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電影電視系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美視電影學院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電影電視系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美視電影學院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影視攝影與製作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電影電視系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重慶大學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美視電影學院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北京郵電大學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市場營銷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北京郵電大學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創意商品設計系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江南大學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設計學院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工業設計系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江南大學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暨南大學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外國語學院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英語系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餐旅管理學系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暨南大學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旅遊管理專業課程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餐旅管理學系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暨南大學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旅遊管理專業課程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BDC111A9-E864-F3B0-A8B5-410D75F0DB71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7437412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16AC5F-BFA5-90AD-F73B-E0DBFFBDA9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36B677-7C2E-2084-1934-C3775F6D1E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33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A002899-A855-A263-708F-8F01D636F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593233"/>
              </p:ext>
            </p:extLst>
          </p:nvPr>
        </p:nvGraphicFramePr>
        <p:xfrm>
          <a:off x="487032" y="1145475"/>
          <a:ext cx="11003125" cy="543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電子商務系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電子商務系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廣播電影電視系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2639CDDE-99BB-644E-DE46-AA17A8364615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262651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744F7-B73A-2709-3C70-E31FE75F2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9E5A3F-0875-9C5A-B1DD-448DEBA9BF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34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02F83F1-AC37-04AF-7D04-9475DCE3E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788279"/>
              </p:ext>
            </p:extLst>
          </p:nvPr>
        </p:nvGraphicFramePr>
        <p:xfrm>
          <a:off x="487032" y="1145475"/>
          <a:ext cx="11003125" cy="543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國際經濟貿易系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南京大學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英語系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生物醫學工程系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大連理工大學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電子資訊與電氣工程學部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生物醫學工程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國際貿易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土木與生態工程學系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同濟大學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土木工程學院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工程土木法學（創新實驗區）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健康管理學系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華中科技大學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社會醫學與衛生事業管理系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管理博士班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0E6A0B16-A285-523A-B6DA-9307C9A474BE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6315908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5DA11-CFAF-52EC-C31C-28878620D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E1D078-4465-6DB7-EDBA-DAC22EA27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35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B6573FB-4001-12AC-43E8-480E4EE46C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907770"/>
              </p:ext>
            </p:extLst>
          </p:nvPr>
        </p:nvGraphicFramePr>
        <p:xfrm>
          <a:off x="487032" y="1145475"/>
          <a:ext cx="11003125" cy="543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英語語言文學系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應用英語學系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廈門大學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英語語言文學系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大眾傳播系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廣播電視學系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戲劇影視文學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影視攝影與製作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中國傳媒大學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戲劇影視導演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傳播設計學系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中國海洋大學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文學與新聞傳播學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網路與新媒體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傳播設計學系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中國海洋大學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文學與新聞傳播學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網路與新媒體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南開大學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南開大學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3B57505B-A933-34BC-F5EA-7A64E1E0C1AC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68054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D0762-AC0E-7D84-5CF2-CF7D9BEAF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807092-DB11-9D6D-B051-4FCC4B6110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36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6A09D49-D6F9-5447-0881-AE4E4D1C9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783682"/>
              </p:ext>
            </p:extLst>
          </p:nvPr>
        </p:nvGraphicFramePr>
        <p:xfrm>
          <a:off x="487032" y="1145475"/>
          <a:ext cx="11003125" cy="543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國際金融學系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金融學院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國際金融學系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上海財經大學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世界經濟學系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社會科學學部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財務管理專業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武漢大學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財務管理系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電影與電視學系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中國政法大學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新聞傳播學院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新聞系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中國政法大學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化學工程學系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化工與化學院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化學工程與工藝專業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企業管理學系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華南理工大學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工商管理專業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土木與生態工程學系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天津大學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建築工程學院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695808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5FB835DE-DDA6-FDEF-8E72-87988138A14D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370806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A1CEE0-0B88-2391-B311-E3EA5AF835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CB6FB8-10B7-879B-148E-452C266B2E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mtClean="0"/>
              <a:t>37</a:t>
            </a:fld>
            <a:endParaRPr lang="zh-TW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942BA5-9A56-FEDD-2493-3785E5FEB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402875"/>
              </p:ext>
            </p:extLst>
          </p:nvPr>
        </p:nvGraphicFramePr>
        <p:xfrm>
          <a:off x="487032" y="1145475"/>
          <a:ext cx="11003125" cy="498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1953">
                  <a:extLst>
                    <a:ext uri="{9D8B030D-6E8A-4147-A177-3AD203B41FA5}">
                      <a16:colId xmlns:a16="http://schemas.microsoft.com/office/drawing/2014/main" val="3292525840"/>
                    </a:ext>
                  </a:extLst>
                </a:gridCol>
                <a:gridCol w="6771172">
                  <a:extLst>
                    <a:ext uri="{9D8B030D-6E8A-4147-A177-3AD203B41FA5}">
                      <a16:colId xmlns:a16="http://schemas.microsoft.com/office/drawing/2014/main" val="2251939758"/>
                    </a:ext>
                  </a:extLst>
                </a:gridCol>
              </a:tblGrid>
              <a:tr h="5106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前往交換學校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7838739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工業工程管理學系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天津大學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管理與經濟學部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工業工程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923367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寧波諾丁漢大學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5291530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寧波諾丁漢大學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195962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國際商務學系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長安大學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經濟與管理學院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國際經濟與貿易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5198078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資訊工程學系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西南交通大學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信息科學與技術學院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0013433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工業工程管理學系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湖南大學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工業工程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746544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應用日語學系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北京理工大學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經濟與管理學院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組織與人力資源管理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1035225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四川大學雙聯學位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2538908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國際財務金融學系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四川大學雙聯學位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7908461"/>
                  </a:ext>
                </a:extLst>
              </a:tr>
              <a:tr h="44773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工業工程管理學系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四川大學雙聯學位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1663743"/>
                  </a:ext>
                </a:extLst>
              </a:tr>
            </a:tbl>
          </a:graphicData>
        </a:graphic>
      </p:graphicFrame>
      <p:sp>
        <p:nvSpPr>
          <p:cNvPr id="4" name="Google Shape;268;p14">
            <a:extLst>
              <a:ext uri="{FF2B5EF4-FFF2-40B4-BE49-F238E27FC236}">
                <a16:creationId xmlns:a16="http://schemas.microsoft.com/office/drawing/2014/main" id="{9D6CB0A2-D30D-FBCF-6CA8-D5CEFD9C76BC}"/>
              </a:ext>
            </a:extLst>
          </p:cNvPr>
          <p:cNvSpPr txBox="1"/>
          <p:nvPr/>
        </p:nvSpPr>
        <p:spPr>
          <a:xfrm>
            <a:off x="487032" y="442563"/>
            <a:ext cx="949490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2019 </a:t>
            </a:r>
            <a:r>
              <a:rPr lang="zh-TW" altLang="en-US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春季：赴陸交換名單</a:t>
            </a: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alt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52660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4"/>
          <p:cNvSpPr txBox="1"/>
          <p:nvPr/>
        </p:nvSpPr>
        <p:spPr>
          <a:xfrm>
            <a:off x="1331065" y="1054248"/>
            <a:ext cx="102643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交換學校申請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89" name="Google Shape;189;p4"/>
          <p:cNvSpPr/>
          <p:nvPr/>
        </p:nvSpPr>
        <p:spPr>
          <a:xfrm>
            <a:off x="1589250" y="1903719"/>
            <a:ext cx="8512182" cy="3939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 b="1">
                <a:solidFill>
                  <a:srgbClr val="872B24"/>
                </a:solidFill>
                <a:latin typeface="Garamond"/>
                <a:ea typeface="Garamond"/>
                <a:cs typeface="Garamond"/>
                <a:sym typeface="Garamond"/>
              </a:rPr>
              <a:t>校內申請：填寫出國申請表；附表二、具結書、成績單</a:t>
            </a:r>
            <a:r>
              <a:rPr lang="zh-TW" sz="1600" b="1">
                <a:solidFill>
                  <a:srgbClr val="872B24"/>
                </a:solidFill>
                <a:latin typeface="Garamond"/>
                <a:ea typeface="Garamond"/>
                <a:cs typeface="Garamond"/>
                <a:sym typeface="Garamond"/>
              </a:rPr>
              <a:t>（需含班排名、操行成績）</a:t>
            </a:r>
            <a:r>
              <a:rPr lang="zh-TW" sz="2000" b="1">
                <a:solidFill>
                  <a:srgbClr val="872B24"/>
                </a:solidFill>
                <a:latin typeface="Garamond"/>
                <a:ea typeface="Garamond"/>
                <a:cs typeface="Garamond"/>
                <a:sym typeface="Garamond"/>
              </a:rPr>
              <a:t>以及有利於審核資料。</a:t>
            </a:r>
            <a:endParaRPr sz="2000" b="1">
              <a:solidFill>
                <a:srgbClr val="872B24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872B24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各交換學校申請時間和方式不一，本處一收到申請資訊會立即通知同學，姐妹校會透過國際處提供申請資訊，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並請於規定期限內備齊所有申請資料繳交至國際處，由本處代為寄送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0" name="Google Shape;190;p4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2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"/>
          <p:cNvSpPr txBox="1"/>
          <p:nvPr/>
        </p:nvSpPr>
        <p:spPr>
          <a:xfrm>
            <a:off x="1331065" y="1054248"/>
            <a:ext cx="102643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交換學校申請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6" name="Google Shape;196;p5"/>
          <p:cNvSpPr/>
          <p:nvPr/>
        </p:nvSpPr>
        <p:spPr>
          <a:xfrm>
            <a:off x="1606133" y="1770464"/>
            <a:ext cx="9108484" cy="3554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申請資料：歷年成績單、在學證明、護照影本、台胞證影本、教授推薦信等文件。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>
                <a:solidFill>
                  <a:srgbClr val="FF0000"/>
                </a:solidFill>
                <a:latin typeface="Garamond"/>
                <a:ea typeface="Garamond"/>
                <a:cs typeface="Garamond"/>
                <a:sym typeface="Garamond"/>
              </a:rPr>
              <a:t>     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以上僅為參考，請以各校通知為準。</a:t>
            </a:r>
            <a:endParaRPr/>
          </a:p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在學證明可自行影印學生證，再到註冊組蓋註冊章。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215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請定期留意電子信箱，以確保收到即時資訊。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97" name="Google Shape;197;p5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3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/>
          <p:cNvSpPr txBox="1"/>
          <p:nvPr/>
        </p:nvSpPr>
        <p:spPr>
          <a:xfrm>
            <a:off x="1331065" y="1054248"/>
            <a:ext cx="1026434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交換學校申請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1509314" y="2168497"/>
            <a:ext cx="8828785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請務必申請微信並加入以下微信ID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國際及兩岸事務處 ID：isuoica 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</a:t>
            </a:r>
            <a:endParaRPr/>
          </a:p>
        </p:txBody>
      </p:sp>
      <p:sp>
        <p:nvSpPr>
          <p:cNvPr id="204" name="Google Shape;204;p6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4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"/>
          <p:cNvSpPr txBox="1"/>
          <p:nvPr/>
        </p:nvSpPr>
        <p:spPr>
          <a:xfrm>
            <a:off x="1331065" y="1054248"/>
            <a:ext cx="964879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入學許可                                                              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0" name="Google Shape;210;p7"/>
          <p:cNvSpPr/>
          <p:nvPr/>
        </p:nvSpPr>
        <p:spPr>
          <a:xfrm>
            <a:off x="1331065" y="2026103"/>
            <a:ext cx="9240818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由姐妹校寄發，各校作業時程不一致，請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耐心等候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各校入學許可通常會寄至國際處，由承辦人轉發給同學；或直接寄送以Email寄送入學許可電子檔，並副本給國際處承辦人，此視同正式文件。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若姐妹校直接寄發給同學，請務必主動提供一份影本或電子檔供國際處留存。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收到入學許可後，請檢查資料是否正確，如英文姓名拼音、出生年月日及交換學期等是否正確， 若發現資料有誤，請立即通知本處承辦人。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1" name="Google Shape;211;p7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"/>
          <p:cNvSpPr txBox="1"/>
          <p:nvPr/>
        </p:nvSpPr>
        <p:spPr>
          <a:xfrm>
            <a:off x="1395151" y="769171"/>
            <a:ext cx="97818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準備出國程序-學生簽證                                                                               </a:t>
            </a:r>
            <a:endParaRPr sz="2400" b="1" u="sng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7" name="Google Shape;217;p8"/>
          <p:cNvSpPr/>
          <p:nvPr/>
        </p:nvSpPr>
        <p:spPr>
          <a:xfrm>
            <a:off x="1581521" y="1268234"/>
            <a:ext cx="9028957" cy="446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🞐"/>
            </a:pPr>
            <a:r>
              <a:rPr lang="zh-TW" sz="2000" b="1" dirty="0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非台灣、香港及大陸地區學生需注意！</a:t>
            </a:r>
            <a:endParaRPr sz="2000" b="1" dirty="0">
              <a:solidFill>
                <a:schemeClr val="accent3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辦理流程： </a:t>
            </a:r>
            <a:endParaRPr sz="20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收到姐妹校寄發之入學許可 (Admission Letter)才可辦理。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準備應備文件：入學許可、體檢證明等，各國規定不同，請以各國駐臺機構公告為主。至該國駐台辦事處辦理學生簽證 (務必儘早辦理) 。 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領取簽證(注意簽證英文姓名是否和護照一致) 。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b="1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注意事項： </a:t>
            </a:r>
            <a:endParaRPr sz="2000" b="1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學生簽證之發放屬於各國領事辦事處之權責，可先向該國在台辦事處詢問應備資料。學生簽證須自行辦理，因簽證辦理相關政策偶有變動，本處無法提供相關協助，亦無法出任何公文。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marR="0" lvl="0" indent="-342900" algn="l" rt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Arial"/>
              <a:buChar char="•"/>
            </a:pPr>
            <a:r>
              <a:rPr lang="zh-TW" sz="2000" dirty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若因個人因素無法拿到簽證，即喪失交換資格。</a:t>
            </a:r>
            <a:endParaRPr sz="2000" dirty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18" name="Google Shape;218;p8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6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"/>
          <p:cNvSpPr txBox="1"/>
          <p:nvPr/>
        </p:nvSpPr>
        <p:spPr>
          <a:xfrm>
            <a:off x="1331065" y="1054248"/>
            <a:ext cx="1001267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b="1" u="sng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準備出國程序-機票、保險、宿舍 、學費 、兵役                                         </a:t>
            </a:r>
            <a:endParaRPr sz="2400" b="1" u="sng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4" name="Google Shape;224;p9"/>
          <p:cNvSpPr txBox="1"/>
          <p:nvPr/>
        </p:nvSpPr>
        <p:spPr>
          <a:xfrm>
            <a:off x="1688951" y="1990166"/>
            <a:ext cx="8842786" cy="34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請自行購買機票等事宜(未收到入學許可前，建議請勿購買機票)，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機票購買完成，請提供航班資訊給本處承辦人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請自行購買保險，若家中已有保海外保險（需涵蓋大陸地區）可不用再購買，完成保險後，</a:t>
            </a:r>
            <a:r>
              <a:rPr lang="zh-TW" sz="2000" b="1">
                <a:solidFill>
                  <a:schemeClr val="accent3"/>
                </a:solidFill>
                <a:latin typeface="Garamond"/>
                <a:ea typeface="Garamond"/>
                <a:cs typeface="Garamond"/>
                <a:sym typeface="Garamond"/>
              </a:rPr>
              <a:t>請主動提供保險單據電子檔</a:t>
            </a: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跟住宿組領取住宿保留單。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158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None/>
            </a:pP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B38D24"/>
              </a:buClr>
              <a:buSzPts val="2000"/>
              <a:buFont typeface="Noto Sans Symbols"/>
              <a:buChar char="⮚"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役男出國申請，由本處承辦人統一上簽呈，由學校生輔組協助辦理。如有其他相關問題可連絡生輔組夏竟成教官  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     聯絡方式：分機號碼：2213 / 電子郵件：jet5460@isu.edu.tw</a:t>
            </a:r>
            <a:endParaRPr sz="200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225" name="Google Shape;225;p9"/>
          <p:cNvSpPr txBox="1"/>
          <p:nvPr/>
        </p:nvSpPr>
        <p:spPr>
          <a:xfrm>
            <a:off x="852454" y="5809429"/>
            <a:ext cx="542697" cy="2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 b="0" i="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7</a:t>
            </a:r>
            <a:endParaRPr sz="1000" b="0" i="0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有機">
  <a:themeElements>
    <a:clrScheme name="有機">
      <a:dk1>
        <a:srgbClr val="000000"/>
      </a:dk1>
      <a:lt1>
        <a:srgbClr val="FFFFFF"/>
      </a:lt1>
      <a:dk2>
        <a:srgbClr val="212121"/>
      </a:dk2>
      <a:lt2>
        <a:srgbClr val="DADADA"/>
      </a:lt2>
      <a:accent1>
        <a:srgbClr val="D9B247"/>
      </a:accent1>
      <a:accent2>
        <a:srgbClr val="CC702D"/>
      </a:accent2>
      <a:accent3>
        <a:srgbClr val="B53A31"/>
      </a:accent3>
      <a:accent4>
        <a:srgbClr val="815F56"/>
      </a:accent4>
      <a:accent5>
        <a:srgbClr val="AE9E7C"/>
      </a:accent5>
      <a:accent6>
        <a:srgbClr val="7B8865"/>
      </a:accent6>
      <a:hlink>
        <a:srgbClr val="BB7826"/>
      </a:hlink>
      <a:folHlink>
        <a:srgbClr val="CF9C5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3655</Words>
  <Application>Microsoft Macintosh PowerPoint</Application>
  <PresentationFormat>Widescreen</PresentationFormat>
  <Paragraphs>686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Garamond</vt:lpstr>
      <vt:lpstr>新細明體</vt:lpstr>
      <vt:lpstr>Aptos Narrow</vt:lpstr>
      <vt:lpstr>Arial</vt:lpstr>
      <vt:lpstr>微軟正黑體</vt:lpstr>
      <vt:lpstr>Noto Sans Symbols</vt:lpstr>
      <vt:lpstr>Calibri</vt:lpstr>
      <vt:lpstr>有機</vt:lpstr>
      <vt:lpstr>赴陸校際交換說明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赴陸校際交換說明</dc:title>
  <dc:creator>User</dc:creator>
  <cp:lastModifiedBy>hwennie</cp:lastModifiedBy>
  <cp:revision>8</cp:revision>
  <cp:lastPrinted>2024-12-31T01:28:11Z</cp:lastPrinted>
  <dcterms:created xsi:type="dcterms:W3CDTF">2019-05-28T05:56:35Z</dcterms:created>
  <dcterms:modified xsi:type="dcterms:W3CDTF">2024-12-31T03:57:37Z</dcterms:modified>
</cp:coreProperties>
</file>