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標楷體" panose="03000509000000000000" pitchFamily="65" charset="-12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9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13.svg"/><Relationship Id="rId4" Type="http://schemas.openxmlformats.org/officeDocument/2006/relationships/image" Target="../media/image28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32.svg"/><Relationship Id="rId4" Type="http://schemas.openxmlformats.org/officeDocument/2006/relationships/image" Target="../media/image3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13.svg"/><Relationship Id="rId4" Type="http://schemas.openxmlformats.org/officeDocument/2006/relationships/image" Target="../media/image28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16412" y="3797840"/>
            <a:ext cx="12655177" cy="2638212"/>
            <a:chOff x="0" y="-19076"/>
            <a:chExt cx="16873569" cy="351761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6873569" cy="2089528"/>
              <a:chOff x="0" y="0"/>
              <a:chExt cx="2744666" cy="33988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44666" cy="339884"/>
              </a:xfrm>
              <a:custGeom>
                <a:avLst/>
                <a:gdLst/>
                <a:ahLst/>
                <a:cxnLst/>
                <a:rect l="l" t="t" r="r" b="b"/>
                <a:pathLst>
                  <a:path w="2744666" h="339884">
                    <a:moveTo>
                      <a:pt x="0" y="0"/>
                    </a:moveTo>
                    <a:lnTo>
                      <a:pt x="2744666" y="0"/>
                    </a:lnTo>
                    <a:lnTo>
                      <a:pt x="2744666" y="339884"/>
                    </a:lnTo>
                    <a:lnTo>
                      <a:pt x="0" y="339884"/>
                    </a:lnTo>
                    <a:close/>
                  </a:path>
                </a:pathLst>
              </a:custGeom>
              <a:solidFill>
                <a:srgbClr val="2A9D8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744666" cy="368459"/>
              </a:xfrm>
              <a:prstGeom prst="rect">
                <a:avLst/>
              </a:prstGeom>
            </p:spPr>
            <p:txBody>
              <a:bodyPr lIns="61690" tIns="61690" rIns="61690" bIns="61690" rtlCol="0" anchor="ctr"/>
              <a:lstStyle/>
              <a:p>
                <a:pPr algn="ctr">
                  <a:lnSpc>
                    <a:spcPts val="2660"/>
                  </a:lnSpc>
                </a:pPr>
                <a:endParaRPr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-19076"/>
              <a:ext cx="16873569" cy="1956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319"/>
                </a:lnSpc>
                <a:spcBef>
                  <a:spcPct val="0"/>
                </a:spcBef>
              </a:pPr>
              <a:r>
                <a:rPr lang="en-US" sz="8799" dirty="0" err="1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ndal"/>
                  <a:sym typeface="Candal"/>
                </a:rPr>
                <a:t>漢語拼音</a:t>
              </a:r>
              <a:endParaRPr lang="en-US" sz="8799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ndal"/>
                <a:sym typeface="Candal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79978"/>
              <a:ext cx="16849089" cy="1618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67"/>
                </a:lnSpc>
              </a:pPr>
              <a:r>
                <a:rPr lang="en-US" sz="5400" b="1" spc="1564" dirty="0" err="1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Roboto Condensed Bold"/>
                  <a:sym typeface="Roboto Condensed Bold"/>
                </a:rPr>
                <a:t>主講人：余欣恩</a:t>
              </a:r>
              <a:endParaRPr lang="en-US" sz="5400" b="1" spc="156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353252">
            <a:off x="-2833328" y="5346935"/>
            <a:ext cx="4711133" cy="599599"/>
          </a:xfrm>
          <a:custGeom>
            <a:avLst/>
            <a:gdLst/>
            <a:ahLst/>
            <a:cxnLst/>
            <a:rect l="l" t="t" r="r" b="b"/>
            <a:pathLst>
              <a:path w="4711133" h="599599">
                <a:moveTo>
                  <a:pt x="0" y="0"/>
                </a:moveTo>
                <a:lnTo>
                  <a:pt x="4711133" y="0"/>
                </a:lnTo>
                <a:lnTo>
                  <a:pt x="4711133" y="599599"/>
                </a:lnTo>
                <a:lnTo>
                  <a:pt x="0" y="5995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370534">
            <a:off x="15529233" y="-1439389"/>
            <a:ext cx="3046596" cy="4189069"/>
          </a:xfrm>
          <a:custGeom>
            <a:avLst/>
            <a:gdLst/>
            <a:ahLst/>
            <a:cxnLst/>
            <a:rect l="l" t="t" r="r" b="b"/>
            <a:pathLst>
              <a:path w="3046596" h="4189069">
                <a:moveTo>
                  <a:pt x="0" y="0"/>
                </a:moveTo>
                <a:lnTo>
                  <a:pt x="3046596" y="0"/>
                </a:lnTo>
                <a:lnTo>
                  <a:pt x="3046596" y="4189069"/>
                </a:lnTo>
                <a:lnTo>
                  <a:pt x="0" y="4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9847">
            <a:off x="11600644" y="548398"/>
            <a:ext cx="2577229" cy="960604"/>
          </a:xfrm>
          <a:custGeom>
            <a:avLst/>
            <a:gdLst/>
            <a:ahLst/>
            <a:cxnLst/>
            <a:rect l="l" t="t" r="r" b="b"/>
            <a:pathLst>
              <a:path w="2577229" h="960604">
                <a:moveTo>
                  <a:pt x="0" y="0"/>
                </a:moveTo>
                <a:lnTo>
                  <a:pt x="2577229" y="0"/>
                </a:lnTo>
                <a:lnTo>
                  <a:pt x="2577229" y="960604"/>
                </a:lnTo>
                <a:lnTo>
                  <a:pt x="0" y="960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415907">
            <a:off x="16753445" y="3286422"/>
            <a:ext cx="1911102" cy="3714155"/>
          </a:xfrm>
          <a:custGeom>
            <a:avLst/>
            <a:gdLst/>
            <a:ahLst/>
            <a:cxnLst/>
            <a:rect l="l" t="t" r="r" b="b"/>
            <a:pathLst>
              <a:path w="1911102" h="3714155">
                <a:moveTo>
                  <a:pt x="0" y="0"/>
                </a:moveTo>
                <a:lnTo>
                  <a:pt x="1911101" y="0"/>
                </a:lnTo>
                <a:lnTo>
                  <a:pt x="1911101" y="3714156"/>
                </a:lnTo>
                <a:lnTo>
                  <a:pt x="0" y="3714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837360">
            <a:off x="-756873" y="7754962"/>
            <a:ext cx="3947159" cy="4494695"/>
          </a:xfrm>
          <a:custGeom>
            <a:avLst/>
            <a:gdLst/>
            <a:ahLst/>
            <a:cxnLst/>
            <a:rect l="l" t="t" r="r" b="b"/>
            <a:pathLst>
              <a:path w="3947159" h="4494695">
                <a:moveTo>
                  <a:pt x="0" y="0"/>
                </a:moveTo>
                <a:lnTo>
                  <a:pt x="3947159" y="0"/>
                </a:lnTo>
                <a:lnTo>
                  <a:pt x="3947159" y="4494695"/>
                </a:lnTo>
                <a:lnTo>
                  <a:pt x="0" y="4494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6621354">
            <a:off x="14271695" y="2173341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3"/>
                </a:lnTo>
                <a:lnTo>
                  <a:pt x="0" y="12115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113489">
            <a:off x="2183668" y="6572385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4"/>
                </a:lnTo>
                <a:lnTo>
                  <a:pt x="0" y="1211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830392">
            <a:off x="3486934" y="7012069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4"/>
                </a:lnTo>
                <a:lnTo>
                  <a:pt x="0" y="12115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908724">
            <a:off x="4766279" y="8412473"/>
            <a:ext cx="790416" cy="4062887"/>
          </a:xfrm>
          <a:custGeom>
            <a:avLst/>
            <a:gdLst/>
            <a:ahLst/>
            <a:cxnLst/>
            <a:rect l="l" t="t" r="r" b="b"/>
            <a:pathLst>
              <a:path w="790416" h="4062887">
                <a:moveTo>
                  <a:pt x="0" y="0"/>
                </a:moveTo>
                <a:lnTo>
                  <a:pt x="790416" y="0"/>
                </a:lnTo>
                <a:lnTo>
                  <a:pt x="790416" y="4062887"/>
                </a:lnTo>
                <a:lnTo>
                  <a:pt x="0" y="40628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865067"/>
            <a:ext cx="3089258" cy="2421933"/>
            <a:chOff x="0" y="0"/>
            <a:chExt cx="4119010" cy="3229245"/>
          </a:xfrm>
        </p:grpSpPr>
        <p:sp>
          <p:nvSpPr>
            <p:cNvPr id="4" name="Freeform 4"/>
            <p:cNvSpPr/>
            <p:nvPr/>
          </p:nvSpPr>
          <p:spPr>
            <a:xfrm rot="-1082315">
              <a:off x="357164" y="215086"/>
              <a:ext cx="1800719" cy="2592658"/>
            </a:xfrm>
            <a:custGeom>
              <a:avLst/>
              <a:gdLst/>
              <a:ahLst/>
              <a:cxnLst/>
              <a:rect l="l" t="t" r="r" b="b"/>
              <a:pathLst>
                <a:path w="1800719" h="2592658">
                  <a:moveTo>
                    <a:pt x="0" y="0"/>
                  </a:moveTo>
                  <a:lnTo>
                    <a:pt x="1800718" y="0"/>
                  </a:lnTo>
                  <a:lnTo>
                    <a:pt x="1800718" y="2592658"/>
                  </a:lnTo>
                  <a:lnTo>
                    <a:pt x="0" y="259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71473">
              <a:off x="655473" y="226369"/>
              <a:ext cx="1800719" cy="2592658"/>
            </a:xfrm>
            <a:custGeom>
              <a:avLst/>
              <a:gdLst/>
              <a:ahLst/>
              <a:cxnLst/>
              <a:rect l="l" t="t" r="r" b="b"/>
              <a:pathLst>
                <a:path w="1800719" h="2592658">
                  <a:moveTo>
                    <a:pt x="0" y="0"/>
                  </a:moveTo>
                  <a:lnTo>
                    <a:pt x="1800718" y="0"/>
                  </a:lnTo>
                  <a:lnTo>
                    <a:pt x="1800718" y="2592658"/>
                  </a:lnTo>
                  <a:lnTo>
                    <a:pt x="0" y="259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494900">
              <a:off x="2913200" y="2411178"/>
              <a:ext cx="1130277" cy="608294"/>
            </a:xfrm>
            <a:custGeom>
              <a:avLst/>
              <a:gdLst/>
              <a:ahLst/>
              <a:cxnLst/>
              <a:rect l="l" t="t" r="r" b="b"/>
              <a:pathLst>
                <a:path w="1130277" h="608294">
                  <a:moveTo>
                    <a:pt x="0" y="0"/>
                  </a:moveTo>
                  <a:lnTo>
                    <a:pt x="1130277" y="0"/>
                  </a:lnTo>
                  <a:lnTo>
                    <a:pt x="1130277" y="608295"/>
                  </a:lnTo>
                  <a:lnTo>
                    <a:pt x="0" y="608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4323790">
              <a:off x="2247860" y="1070148"/>
              <a:ext cx="2041333" cy="244960"/>
            </a:xfrm>
            <a:custGeom>
              <a:avLst/>
              <a:gdLst/>
              <a:ahLst/>
              <a:cxnLst/>
              <a:rect l="l" t="t" r="r" b="b"/>
              <a:pathLst>
                <a:path w="2041333" h="244960">
                  <a:moveTo>
                    <a:pt x="0" y="0"/>
                  </a:moveTo>
                  <a:lnTo>
                    <a:pt x="2041333" y="0"/>
                  </a:lnTo>
                  <a:lnTo>
                    <a:pt x="2041333" y="244960"/>
                  </a:lnTo>
                  <a:lnTo>
                    <a:pt x="0" y="244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3403575" y="0"/>
            <a:ext cx="11480849" cy="10287000"/>
          </a:xfrm>
          <a:custGeom>
            <a:avLst/>
            <a:gdLst/>
            <a:ahLst/>
            <a:cxnLst/>
            <a:rect l="l" t="t" r="r" b="b"/>
            <a:pathLst>
              <a:path w="11480849" h="10287000">
                <a:moveTo>
                  <a:pt x="0" y="0"/>
                </a:moveTo>
                <a:lnTo>
                  <a:pt x="11480850" y="0"/>
                </a:lnTo>
                <a:lnTo>
                  <a:pt x="114808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AFF1044-2763-4EC7-945E-1FC545730093}"/>
              </a:ext>
            </a:extLst>
          </p:cNvPr>
          <p:cNvSpPr/>
          <p:nvPr/>
        </p:nvSpPr>
        <p:spPr>
          <a:xfrm>
            <a:off x="3403575" y="0"/>
            <a:ext cx="11480849" cy="22479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748E4C2-CAAF-459E-B4B7-EA8E47CDDBE3}"/>
              </a:ext>
            </a:extLst>
          </p:cNvPr>
          <p:cNvSpPr txBox="1"/>
          <p:nvPr/>
        </p:nvSpPr>
        <p:spPr>
          <a:xfrm>
            <a:off x="15087600" y="1601569"/>
            <a:ext cx="12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聲母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69F3ACD-ADE0-4CFA-BE7C-4229A3A1A339}"/>
              </a:ext>
            </a:extLst>
          </p:cNvPr>
          <p:cNvSpPr/>
          <p:nvPr/>
        </p:nvSpPr>
        <p:spPr>
          <a:xfrm>
            <a:off x="4191000" y="2725519"/>
            <a:ext cx="10693424" cy="893981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A1E4655-F637-42A9-A7F0-18EAAD2FDD0C}"/>
              </a:ext>
            </a:extLst>
          </p:cNvPr>
          <p:cNvSpPr/>
          <p:nvPr/>
        </p:nvSpPr>
        <p:spPr>
          <a:xfrm>
            <a:off x="3380384" y="4065645"/>
            <a:ext cx="810616" cy="4887855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D80BBFA-795F-4974-B2D9-995EB8568B6F}"/>
              </a:ext>
            </a:extLst>
          </p:cNvPr>
          <p:cNvSpPr txBox="1"/>
          <p:nvPr/>
        </p:nvSpPr>
        <p:spPr>
          <a:xfrm>
            <a:off x="1600200" y="3742479"/>
            <a:ext cx="12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韻母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89436D1A-4E53-48E9-8653-5C56C8082387}"/>
              </a:ext>
            </a:extLst>
          </p:cNvPr>
          <p:cNvSpPr/>
          <p:nvPr/>
        </p:nvSpPr>
        <p:spPr>
          <a:xfrm>
            <a:off x="3380385" y="9399644"/>
            <a:ext cx="1631626" cy="88735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1567146"/>
            <a:chOff x="0" y="0"/>
            <a:chExt cx="3520106" cy="339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20106" cy="339884"/>
            </a:xfrm>
            <a:custGeom>
              <a:avLst/>
              <a:gdLst/>
              <a:ahLst/>
              <a:cxnLst/>
              <a:rect l="l" t="t" r="r" b="b"/>
              <a:pathLst>
                <a:path w="3520106" h="339884">
                  <a:moveTo>
                    <a:pt x="0" y="0"/>
                  </a:moveTo>
                  <a:lnTo>
                    <a:pt x="3520106" y="0"/>
                  </a:lnTo>
                  <a:lnTo>
                    <a:pt x="3520106" y="339884"/>
                  </a:lnTo>
                  <a:lnTo>
                    <a:pt x="0" y="339884"/>
                  </a:lnTo>
                  <a:close/>
                </a:path>
              </a:pathLst>
            </a:custGeom>
            <a:solidFill>
              <a:srgbClr val="2A9D8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520106" cy="368459"/>
            </a:xfrm>
            <a:prstGeom prst="rect">
              <a:avLst/>
            </a:prstGeom>
          </p:spPr>
          <p:txBody>
            <a:bodyPr lIns="61690" tIns="61690" rIns="61690" bIns="6169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156955"/>
            <a:ext cx="16230600" cy="117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60"/>
              </a:lnSpc>
              <a:spcBef>
                <a:spcPct val="0"/>
              </a:spcBef>
            </a:pPr>
            <a:r>
              <a:rPr lang="en-US" sz="69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ndal"/>
                <a:sym typeface="Candal"/>
              </a:rPr>
              <a:t>規則</a:t>
            </a:r>
            <a:endParaRPr lang="en-US" sz="69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Candal"/>
              <a:sym typeface="Cand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6806" y="3306428"/>
            <a:ext cx="17651194" cy="5507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6397" lvl="1" indent="-523199" algn="l">
              <a:lnSpc>
                <a:spcPts val="7270"/>
              </a:lnSpc>
              <a:buFont typeface="Arial"/>
              <a:buChar char="•"/>
            </a:pPr>
            <a:r>
              <a:rPr lang="en-US" sz="4846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ㄓ、ㄔ、ㄕ、ㄖ、ㄗ、ㄘ、ㄙ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 </a:t>
            </a:r>
            <a:r>
              <a:rPr lang="en-US" sz="4846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單獨存在時要用i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  <a:p>
            <a:pPr marL="1046397" lvl="1" indent="-523199" algn="l">
              <a:lnSpc>
                <a:spcPts val="7270"/>
              </a:lnSpc>
              <a:buFont typeface="Arial"/>
              <a:buChar char="•"/>
            </a:pPr>
            <a:r>
              <a:rPr lang="zh-TW" alt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「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兒</a:t>
            </a:r>
            <a:r>
              <a:rPr lang="zh-TW" alt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」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寫成"er"，</a:t>
            </a:r>
            <a:r>
              <a:rPr lang="en-US" sz="4846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但用作韻尾時寫成"r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"。</a:t>
            </a:r>
          </a:p>
          <a:p>
            <a:pPr marL="1046397" lvl="1" indent="-523199" algn="l">
              <a:lnSpc>
                <a:spcPts val="7270"/>
              </a:lnSpc>
              <a:buFont typeface="Arial"/>
              <a:buChar char="•"/>
            </a:pPr>
            <a:r>
              <a:rPr lang="en-US" sz="4846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韻母iou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 、</a:t>
            </a:r>
            <a:r>
              <a:rPr lang="en-US" sz="4846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uei、uen前面加聲母的時候，需省寫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  <a:p>
            <a:pPr marL="1046397" lvl="1" indent="-523199" algn="l">
              <a:lnSpc>
                <a:spcPts val="7270"/>
              </a:lnSpc>
              <a:buFont typeface="Arial"/>
              <a:buChar char="•"/>
            </a:pP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 </a:t>
            </a:r>
            <a:r>
              <a:rPr lang="en-US" sz="4846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i、ü在前面沒有聲母的時候，要用y開頭，ü的兩點要省去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  <a:p>
            <a:pPr marL="1046397" lvl="1" indent="-523199" algn="l">
              <a:lnSpc>
                <a:spcPts val="7270"/>
              </a:lnSpc>
              <a:buFont typeface="Arial"/>
              <a:buChar char="•"/>
            </a:pP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 </a:t>
            </a:r>
            <a:r>
              <a:rPr lang="en-US" sz="4846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u在前面沒有聲母的時候，要用w開頭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  。</a:t>
            </a:r>
          </a:p>
          <a:p>
            <a:pPr marL="1046397" lvl="1" indent="-523199" algn="l">
              <a:lnSpc>
                <a:spcPts val="7270"/>
              </a:lnSpc>
              <a:buFont typeface="Arial"/>
              <a:buChar char="•"/>
            </a:pPr>
            <a:r>
              <a:rPr lang="en-US" sz="4846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ü和n、l以外的聲母相拼時都省去兩點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221118" y="8143178"/>
            <a:ext cx="3066882" cy="2230244"/>
            <a:chOff x="0" y="0"/>
            <a:chExt cx="4089177" cy="2973659"/>
          </a:xfrm>
        </p:grpSpPr>
        <p:sp>
          <p:nvSpPr>
            <p:cNvPr id="9" name="Freeform 9"/>
            <p:cNvSpPr/>
            <p:nvPr/>
          </p:nvSpPr>
          <p:spPr>
            <a:xfrm rot="622748">
              <a:off x="1924544" y="152947"/>
              <a:ext cx="1940192" cy="2667764"/>
            </a:xfrm>
            <a:custGeom>
              <a:avLst/>
              <a:gdLst/>
              <a:ahLst/>
              <a:cxnLst/>
              <a:rect l="l" t="t" r="r" b="b"/>
              <a:pathLst>
                <a:path w="1940192" h="2667764">
                  <a:moveTo>
                    <a:pt x="0" y="0"/>
                  </a:moveTo>
                  <a:lnTo>
                    <a:pt x="1940192" y="0"/>
                  </a:lnTo>
                  <a:lnTo>
                    <a:pt x="1940192" y="2667765"/>
                  </a:lnTo>
                  <a:lnTo>
                    <a:pt x="0" y="26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940964">
              <a:off x="400811" y="779631"/>
              <a:ext cx="906084" cy="1760941"/>
            </a:xfrm>
            <a:custGeom>
              <a:avLst/>
              <a:gdLst/>
              <a:ahLst/>
              <a:cxnLst/>
              <a:rect l="l" t="t" r="r" b="b"/>
              <a:pathLst>
                <a:path w="906084" h="1760941">
                  <a:moveTo>
                    <a:pt x="0" y="0"/>
                  </a:moveTo>
                  <a:lnTo>
                    <a:pt x="906084" y="0"/>
                  </a:lnTo>
                  <a:lnTo>
                    <a:pt x="906084" y="1760941"/>
                  </a:lnTo>
                  <a:lnTo>
                    <a:pt x="0" y="1760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7556240">
              <a:off x="1414879" y="2146"/>
              <a:ext cx="192061" cy="596800"/>
            </a:xfrm>
            <a:custGeom>
              <a:avLst/>
              <a:gdLst/>
              <a:ahLst/>
              <a:cxnLst/>
              <a:rect l="l" t="t" r="r" b="b"/>
              <a:pathLst>
                <a:path w="192061" h="596800">
                  <a:moveTo>
                    <a:pt x="0" y="0"/>
                  </a:moveTo>
                  <a:lnTo>
                    <a:pt x="192061" y="0"/>
                  </a:lnTo>
                  <a:lnTo>
                    <a:pt x="192061" y="596800"/>
                  </a:lnTo>
                  <a:lnTo>
                    <a:pt x="0" y="59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8966642">
              <a:off x="1414879" y="882648"/>
              <a:ext cx="192061" cy="596800"/>
            </a:xfrm>
            <a:custGeom>
              <a:avLst/>
              <a:gdLst/>
              <a:ahLst/>
              <a:cxnLst/>
              <a:rect l="l" t="t" r="r" b="b"/>
              <a:pathLst>
                <a:path w="192061" h="596800">
                  <a:moveTo>
                    <a:pt x="0" y="0"/>
                  </a:moveTo>
                  <a:lnTo>
                    <a:pt x="192061" y="0"/>
                  </a:lnTo>
                  <a:lnTo>
                    <a:pt x="192061" y="596799"/>
                  </a:lnTo>
                  <a:lnTo>
                    <a:pt x="0" y="596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690078">
              <a:off x="891397" y="255029"/>
              <a:ext cx="192061" cy="596800"/>
            </a:xfrm>
            <a:custGeom>
              <a:avLst/>
              <a:gdLst/>
              <a:ahLst/>
              <a:cxnLst/>
              <a:rect l="l" t="t" r="r" b="b"/>
              <a:pathLst>
                <a:path w="192061" h="596800">
                  <a:moveTo>
                    <a:pt x="0" y="0"/>
                  </a:moveTo>
                  <a:lnTo>
                    <a:pt x="192061" y="0"/>
                  </a:lnTo>
                  <a:lnTo>
                    <a:pt x="192061" y="596800"/>
                  </a:lnTo>
                  <a:lnTo>
                    <a:pt x="0" y="59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353252">
            <a:off x="-2833328" y="5346935"/>
            <a:ext cx="4711133" cy="599599"/>
          </a:xfrm>
          <a:custGeom>
            <a:avLst/>
            <a:gdLst/>
            <a:ahLst/>
            <a:cxnLst/>
            <a:rect l="l" t="t" r="r" b="b"/>
            <a:pathLst>
              <a:path w="4711133" h="599599">
                <a:moveTo>
                  <a:pt x="0" y="0"/>
                </a:moveTo>
                <a:lnTo>
                  <a:pt x="4711133" y="0"/>
                </a:lnTo>
                <a:lnTo>
                  <a:pt x="4711133" y="599599"/>
                </a:lnTo>
                <a:lnTo>
                  <a:pt x="0" y="5995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70534">
            <a:off x="15529233" y="-1439389"/>
            <a:ext cx="3046596" cy="4189069"/>
          </a:xfrm>
          <a:custGeom>
            <a:avLst/>
            <a:gdLst/>
            <a:ahLst/>
            <a:cxnLst/>
            <a:rect l="l" t="t" r="r" b="b"/>
            <a:pathLst>
              <a:path w="3046596" h="4189069">
                <a:moveTo>
                  <a:pt x="0" y="0"/>
                </a:moveTo>
                <a:lnTo>
                  <a:pt x="3046596" y="0"/>
                </a:lnTo>
                <a:lnTo>
                  <a:pt x="3046596" y="4189069"/>
                </a:lnTo>
                <a:lnTo>
                  <a:pt x="0" y="4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9847">
            <a:off x="11600644" y="548398"/>
            <a:ext cx="2577229" cy="960604"/>
          </a:xfrm>
          <a:custGeom>
            <a:avLst/>
            <a:gdLst/>
            <a:ahLst/>
            <a:cxnLst/>
            <a:rect l="l" t="t" r="r" b="b"/>
            <a:pathLst>
              <a:path w="2577229" h="960604">
                <a:moveTo>
                  <a:pt x="0" y="0"/>
                </a:moveTo>
                <a:lnTo>
                  <a:pt x="2577229" y="0"/>
                </a:lnTo>
                <a:lnTo>
                  <a:pt x="2577229" y="960604"/>
                </a:lnTo>
                <a:lnTo>
                  <a:pt x="0" y="960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415907">
            <a:off x="16753445" y="3286422"/>
            <a:ext cx="1911102" cy="3714155"/>
          </a:xfrm>
          <a:custGeom>
            <a:avLst/>
            <a:gdLst/>
            <a:ahLst/>
            <a:cxnLst/>
            <a:rect l="l" t="t" r="r" b="b"/>
            <a:pathLst>
              <a:path w="1911102" h="3714155">
                <a:moveTo>
                  <a:pt x="0" y="0"/>
                </a:moveTo>
                <a:lnTo>
                  <a:pt x="1911101" y="0"/>
                </a:lnTo>
                <a:lnTo>
                  <a:pt x="1911101" y="3714156"/>
                </a:lnTo>
                <a:lnTo>
                  <a:pt x="0" y="3714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37360">
            <a:off x="-756873" y="7754962"/>
            <a:ext cx="3947159" cy="4494695"/>
          </a:xfrm>
          <a:custGeom>
            <a:avLst/>
            <a:gdLst/>
            <a:ahLst/>
            <a:cxnLst/>
            <a:rect l="l" t="t" r="r" b="b"/>
            <a:pathLst>
              <a:path w="3947159" h="4494695">
                <a:moveTo>
                  <a:pt x="0" y="0"/>
                </a:moveTo>
                <a:lnTo>
                  <a:pt x="3947159" y="0"/>
                </a:lnTo>
                <a:lnTo>
                  <a:pt x="3947159" y="4494695"/>
                </a:lnTo>
                <a:lnTo>
                  <a:pt x="0" y="4494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621354">
            <a:off x="14271695" y="2173341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3"/>
                </a:lnTo>
                <a:lnTo>
                  <a:pt x="0" y="12115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13489">
            <a:off x="2183668" y="6572385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4"/>
                </a:lnTo>
                <a:lnTo>
                  <a:pt x="0" y="1211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830392">
            <a:off x="3486934" y="7012069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4"/>
                </a:lnTo>
                <a:lnTo>
                  <a:pt x="0" y="12115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56925" y="3970020"/>
            <a:ext cx="6774149" cy="217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000"/>
              </a:lnSpc>
            </a:pPr>
            <a:r>
              <a:rPr lang="en-US" sz="144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ndal"/>
                <a:sym typeface="Candal"/>
              </a:rPr>
              <a:t>練習</a:t>
            </a:r>
            <a:endParaRPr lang="en-US" sz="1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ndal"/>
              <a:sym typeface="Candal"/>
            </a:endParaRPr>
          </a:p>
        </p:txBody>
      </p:sp>
      <p:sp>
        <p:nvSpPr>
          <p:cNvPr id="12" name="Freeform 12"/>
          <p:cNvSpPr/>
          <p:nvPr/>
        </p:nvSpPr>
        <p:spPr>
          <a:xfrm rot="9908724">
            <a:off x="4766279" y="8412473"/>
            <a:ext cx="790416" cy="4062887"/>
          </a:xfrm>
          <a:custGeom>
            <a:avLst/>
            <a:gdLst/>
            <a:ahLst/>
            <a:cxnLst/>
            <a:rect l="l" t="t" r="r" b="b"/>
            <a:pathLst>
              <a:path w="790416" h="4062887">
                <a:moveTo>
                  <a:pt x="0" y="0"/>
                </a:moveTo>
                <a:lnTo>
                  <a:pt x="790416" y="0"/>
                </a:lnTo>
                <a:lnTo>
                  <a:pt x="790416" y="4062887"/>
                </a:lnTo>
                <a:lnTo>
                  <a:pt x="0" y="40628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865067"/>
            <a:ext cx="3089258" cy="2421933"/>
            <a:chOff x="0" y="0"/>
            <a:chExt cx="4119010" cy="3229245"/>
          </a:xfrm>
        </p:grpSpPr>
        <p:sp>
          <p:nvSpPr>
            <p:cNvPr id="4" name="Freeform 4"/>
            <p:cNvSpPr/>
            <p:nvPr/>
          </p:nvSpPr>
          <p:spPr>
            <a:xfrm rot="-1082315">
              <a:off x="357164" y="215086"/>
              <a:ext cx="1800719" cy="2592658"/>
            </a:xfrm>
            <a:custGeom>
              <a:avLst/>
              <a:gdLst/>
              <a:ahLst/>
              <a:cxnLst/>
              <a:rect l="l" t="t" r="r" b="b"/>
              <a:pathLst>
                <a:path w="1800719" h="2592658">
                  <a:moveTo>
                    <a:pt x="0" y="0"/>
                  </a:moveTo>
                  <a:lnTo>
                    <a:pt x="1800718" y="0"/>
                  </a:lnTo>
                  <a:lnTo>
                    <a:pt x="1800718" y="2592658"/>
                  </a:lnTo>
                  <a:lnTo>
                    <a:pt x="0" y="259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71473">
              <a:off x="655473" y="226369"/>
              <a:ext cx="1800719" cy="2592658"/>
            </a:xfrm>
            <a:custGeom>
              <a:avLst/>
              <a:gdLst/>
              <a:ahLst/>
              <a:cxnLst/>
              <a:rect l="l" t="t" r="r" b="b"/>
              <a:pathLst>
                <a:path w="1800719" h="2592658">
                  <a:moveTo>
                    <a:pt x="0" y="0"/>
                  </a:moveTo>
                  <a:lnTo>
                    <a:pt x="1800718" y="0"/>
                  </a:lnTo>
                  <a:lnTo>
                    <a:pt x="1800718" y="2592658"/>
                  </a:lnTo>
                  <a:lnTo>
                    <a:pt x="0" y="259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494900">
              <a:off x="2913200" y="2411178"/>
              <a:ext cx="1130277" cy="608294"/>
            </a:xfrm>
            <a:custGeom>
              <a:avLst/>
              <a:gdLst/>
              <a:ahLst/>
              <a:cxnLst/>
              <a:rect l="l" t="t" r="r" b="b"/>
              <a:pathLst>
                <a:path w="1130277" h="608294">
                  <a:moveTo>
                    <a:pt x="0" y="0"/>
                  </a:moveTo>
                  <a:lnTo>
                    <a:pt x="1130277" y="0"/>
                  </a:lnTo>
                  <a:lnTo>
                    <a:pt x="1130277" y="608295"/>
                  </a:lnTo>
                  <a:lnTo>
                    <a:pt x="0" y="608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4323790">
              <a:off x="2247860" y="1070148"/>
              <a:ext cx="2041333" cy="244960"/>
            </a:xfrm>
            <a:custGeom>
              <a:avLst/>
              <a:gdLst/>
              <a:ahLst/>
              <a:cxnLst/>
              <a:rect l="l" t="t" r="r" b="b"/>
              <a:pathLst>
                <a:path w="2041333" h="244960">
                  <a:moveTo>
                    <a:pt x="0" y="0"/>
                  </a:moveTo>
                  <a:lnTo>
                    <a:pt x="2041333" y="0"/>
                  </a:lnTo>
                  <a:lnTo>
                    <a:pt x="2041333" y="244960"/>
                  </a:lnTo>
                  <a:lnTo>
                    <a:pt x="0" y="244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14" name="表格 14">
            <a:extLst>
              <a:ext uri="{FF2B5EF4-FFF2-40B4-BE49-F238E27FC236}">
                <a16:creationId xmlns:a16="http://schemas.microsoft.com/office/drawing/2014/main" id="{956ED09B-E9A3-40AA-8E91-7728A8B05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04776"/>
              </p:ext>
            </p:extLst>
          </p:nvPr>
        </p:nvGraphicFramePr>
        <p:xfrm>
          <a:off x="3048000" y="1079500"/>
          <a:ext cx="12192000" cy="787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135590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72369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67615760"/>
                    </a:ext>
                  </a:extLst>
                </a:gridCol>
              </a:tblGrid>
              <a:tr h="1312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聲調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注音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拼音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660987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6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endParaRPr lang="zh-TW" altLang="en-US" sz="6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168221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二聲</a:t>
                      </a:r>
                      <a:endParaRPr lang="en-US" altLang="zh-TW" sz="6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75227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21845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100130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輕聲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6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67138"/>
                  </a:ext>
                </a:extLst>
              </a:tr>
            </a:tbl>
          </a:graphicData>
        </a:graphic>
      </p:graphicFrame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ED4B5AF-8905-4B0B-BA1A-E4AD499B2160}"/>
              </a:ext>
            </a:extLst>
          </p:cNvPr>
          <p:cNvSpPr/>
          <p:nvPr/>
        </p:nvSpPr>
        <p:spPr>
          <a:xfrm>
            <a:off x="11963400" y="2552700"/>
            <a:ext cx="2590800" cy="914400"/>
          </a:xfrm>
          <a:prstGeom prst="round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F9B6D25-52CD-4474-8ECC-4EF799295F2A}"/>
              </a:ext>
            </a:extLst>
          </p:cNvPr>
          <p:cNvSpPr/>
          <p:nvPr/>
        </p:nvSpPr>
        <p:spPr>
          <a:xfrm>
            <a:off x="7848600" y="5143500"/>
            <a:ext cx="2590800" cy="914400"/>
          </a:xfrm>
          <a:prstGeom prst="round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0940B04-320F-4B5D-95D3-5C268BDFAE74}"/>
              </a:ext>
            </a:extLst>
          </p:cNvPr>
          <p:cNvSpPr/>
          <p:nvPr/>
        </p:nvSpPr>
        <p:spPr>
          <a:xfrm>
            <a:off x="11811000" y="5295899"/>
            <a:ext cx="2590800" cy="914400"/>
          </a:xfrm>
          <a:prstGeom prst="round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089C61F-CF0F-4E33-B33A-124964C76094}"/>
              </a:ext>
            </a:extLst>
          </p:cNvPr>
          <p:cNvSpPr/>
          <p:nvPr/>
        </p:nvSpPr>
        <p:spPr>
          <a:xfrm>
            <a:off x="7893326" y="7810500"/>
            <a:ext cx="2590800" cy="914400"/>
          </a:xfrm>
          <a:prstGeom prst="round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6BEFF9B6-EEBF-4FCD-B54C-14687160018B}"/>
              </a:ext>
            </a:extLst>
          </p:cNvPr>
          <p:cNvSpPr/>
          <p:nvPr/>
        </p:nvSpPr>
        <p:spPr>
          <a:xfrm>
            <a:off x="7835348" y="3924300"/>
            <a:ext cx="2590800" cy="914400"/>
          </a:xfrm>
          <a:prstGeom prst="round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AB200034-CA9E-4DDA-8881-E48F10FBA63A}"/>
              </a:ext>
            </a:extLst>
          </p:cNvPr>
          <p:cNvSpPr/>
          <p:nvPr/>
        </p:nvSpPr>
        <p:spPr>
          <a:xfrm>
            <a:off x="11963400" y="3924299"/>
            <a:ext cx="2590800" cy="914400"/>
          </a:xfrm>
          <a:prstGeom prst="round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9CB7DA43-2CB5-4E95-95FD-79171A865D7F}"/>
              </a:ext>
            </a:extLst>
          </p:cNvPr>
          <p:cNvSpPr/>
          <p:nvPr/>
        </p:nvSpPr>
        <p:spPr>
          <a:xfrm>
            <a:off x="7909891" y="6645666"/>
            <a:ext cx="2590800" cy="914400"/>
          </a:xfrm>
          <a:prstGeom prst="round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9C1ED9B1-56B1-40C9-A191-6D14A0C1878E}"/>
              </a:ext>
            </a:extLst>
          </p:cNvPr>
          <p:cNvSpPr/>
          <p:nvPr/>
        </p:nvSpPr>
        <p:spPr>
          <a:xfrm>
            <a:off x="12039600" y="6633517"/>
            <a:ext cx="2590800" cy="914400"/>
          </a:xfrm>
          <a:prstGeom prst="round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8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1615091"/>
            <a:chOff x="0" y="0"/>
            <a:chExt cx="3520106" cy="350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20106" cy="350282"/>
            </a:xfrm>
            <a:custGeom>
              <a:avLst/>
              <a:gdLst/>
              <a:ahLst/>
              <a:cxnLst/>
              <a:rect l="l" t="t" r="r" b="b"/>
              <a:pathLst>
                <a:path w="3520106" h="350282">
                  <a:moveTo>
                    <a:pt x="0" y="0"/>
                  </a:moveTo>
                  <a:lnTo>
                    <a:pt x="3520106" y="0"/>
                  </a:lnTo>
                  <a:lnTo>
                    <a:pt x="3520106" y="350282"/>
                  </a:lnTo>
                  <a:lnTo>
                    <a:pt x="0" y="350282"/>
                  </a:lnTo>
                  <a:close/>
                </a:path>
              </a:pathLst>
            </a:custGeom>
            <a:solidFill>
              <a:srgbClr val="2A9D8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520106" cy="378857"/>
            </a:xfrm>
            <a:prstGeom prst="rect">
              <a:avLst/>
            </a:prstGeom>
          </p:spPr>
          <p:txBody>
            <a:bodyPr lIns="61690" tIns="61690" rIns="61690" bIns="6169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378093"/>
            <a:ext cx="16230600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</a:pPr>
            <a:r>
              <a:rPr lang="en-US" sz="6899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ndal"/>
                <a:sym typeface="Candal"/>
              </a:rPr>
              <a:t>標音位置</a:t>
            </a:r>
            <a:endParaRPr lang="en-US" sz="6899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Candal"/>
              <a:sym typeface="Cand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96301" y="2928085"/>
            <a:ext cx="14127446" cy="495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l">
              <a:lnSpc>
                <a:spcPts val="8000"/>
              </a:lnSpc>
              <a:buAutoNum type="arabicPeriod"/>
            </a:pPr>
            <a:r>
              <a:rPr lang="en-US" sz="4000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如果一個音節只有一個元音，聲調符號應標在元音上</a:t>
            </a:r>
            <a:r>
              <a:rPr 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  <a:p>
            <a:pPr marL="863606" lvl="1" indent="-431803" algn="l">
              <a:lnSpc>
                <a:spcPts val="8000"/>
              </a:lnSpc>
              <a:buAutoNum type="arabicPeriod"/>
            </a:pPr>
            <a:r>
              <a:rPr lang="en-US" sz="4000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如果有兩個元音，聲調符號就按a,o,e,i,u,ü的順序標記</a:t>
            </a:r>
            <a:r>
              <a:rPr 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  <a:p>
            <a:pPr marL="863606" lvl="1" indent="-431803" algn="l">
              <a:lnSpc>
                <a:spcPts val="8000"/>
              </a:lnSpc>
              <a:buAutoNum type="arabicPeriod"/>
            </a:pPr>
            <a:r>
              <a:rPr 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i,u兩個元音並列時，聲調標在後面的元音上</a:t>
            </a:r>
            <a:r>
              <a:rPr 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  <a:p>
            <a:pPr marL="863606" lvl="1" indent="-431803" algn="l">
              <a:lnSpc>
                <a:spcPts val="8000"/>
              </a:lnSpc>
              <a:buAutoNum type="arabicPeriod"/>
            </a:pPr>
            <a:r>
              <a:rPr lang="en-US" sz="4000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調號標在i的上面，那麼i上的小點要省去</a:t>
            </a:r>
            <a:r>
              <a:rPr 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  <a:p>
            <a:pPr marL="863606" lvl="1" indent="-431803" algn="l">
              <a:lnSpc>
                <a:spcPts val="8000"/>
              </a:lnSpc>
              <a:buAutoNum type="arabicPeriod"/>
            </a:pPr>
            <a:r>
              <a:rPr lang="en-US" sz="4000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輕聲音節不標調</a:t>
            </a:r>
            <a:r>
              <a:rPr 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</p:txBody>
      </p:sp>
      <p:sp>
        <p:nvSpPr>
          <p:cNvPr id="8" name="Freeform 8"/>
          <p:cNvSpPr/>
          <p:nvPr/>
        </p:nvSpPr>
        <p:spPr>
          <a:xfrm rot="1158228">
            <a:off x="-1356975" y="5411364"/>
            <a:ext cx="3703329" cy="471333"/>
          </a:xfrm>
          <a:custGeom>
            <a:avLst/>
            <a:gdLst/>
            <a:ahLst/>
            <a:cxnLst/>
            <a:rect l="l" t="t" r="r" b="b"/>
            <a:pathLst>
              <a:path w="3703329" h="471333">
                <a:moveTo>
                  <a:pt x="0" y="0"/>
                </a:moveTo>
                <a:lnTo>
                  <a:pt x="3703329" y="0"/>
                </a:lnTo>
                <a:lnTo>
                  <a:pt x="3703329" y="471333"/>
                </a:lnTo>
                <a:lnTo>
                  <a:pt x="0" y="4713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732664">
            <a:off x="-412347" y="8396812"/>
            <a:ext cx="3273296" cy="3727356"/>
          </a:xfrm>
          <a:custGeom>
            <a:avLst/>
            <a:gdLst/>
            <a:ahLst/>
            <a:cxnLst/>
            <a:rect l="l" t="t" r="r" b="b"/>
            <a:pathLst>
              <a:path w="3273296" h="3727356">
                <a:moveTo>
                  <a:pt x="0" y="0"/>
                </a:moveTo>
                <a:lnTo>
                  <a:pt x="3273296" y="0"/>
                </a:lnTo>
                <a:lnTo>
                  <a:pt x="3273296" y="3727355"/>
                </a:lnTo>
                <a:lnTo>
                  <a:pt x="0" y="372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113489">
            <a:off x="1922247" y="7200035"/>
            <a:ext cx="306493" cy="952379"/>
          </a:xfrm>
          <a:custGeom>
            <a:avLst/>
            <a:gdLst/>
            <a:ahLst/>
            <a:cxnLst/>
            <a:rect l="l" t="t" r="r" b="b"/>
            <a:pathLst>
              <a:path w="306493" h="952379">
                <a:moveTo>
                  <a:pt x="0" y="0"/>
                </a:moveTo>
                <a:lnTo>
                  <a:pt x="306493" y="0"/>
                </a:lnTo>
                <a:lnTo>
                  <a:pt x="306493" y="952379"/>
                </a:lnTo>
                <a:lnTo>
                  <a:pt x="0" y="9523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3619704">
            <a:off x="707964" y="6702909"/>
            <a:ext cx="306493" cy="952379"/>
          </a:xfrm>
          <a:custGeom>
            <a:avLst/>
            <a:gdLst/>
            <a:ahLst/>
            <a:cxnLst/>
            <a:rect l="l" t="t" r="r" b="b"/>
            <a:pathLst>
              <a:path w="306493" h="952379">
                <a:moveTo>
                  <a:pt x="0" y="0"/>
                </a:moveTo>
                <a:lnTo>
                  <a:pt x="306492" y="0"/>
                </a:lnTo>
                <a:lnTo>
                  <a:pt x="306492" y="952379"/>
                </a:lnTo>
                <a:lnTo>
                  <a:pt x="0" y="9523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15351" y="8284284"/>
            <a:ext cx="15544800" cy="63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4000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記憶口訣</a:t>
            </a:r>
            <a:r>
              <a:rPr 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: 「</a:t>
            </a:r>
            <a:r>
              <a:rPr lang="en-US" sz="40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有a不放過，無a找oe，iu並列標在後，i上標調把點抹</a:t>
            </a:r>
            <a:r>
              <a:rPr 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 Bold"/>
                <a:sym typeface="Noto Sans T Chinese Bold"/>
              </a:rPr>
              <a:t>」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1567146"/>
            <a:chOff x="0" y="0"/>
            <a:chExt cx="3520106" cy="339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20106" cy="339884"/>
            </a:xfrm>
            <a:custGeom>
              <a:avLst/>
              <a:gdLst/>
              <a:ahLst/>
              <a:cxnLst/>
              <a:rect l="l" t="t" r="r" b="b"/>
              <a:pathLst>
                <a:path w="3520106" h="339884">
                  <a:moveTo>
                    <a:pt x="0" y="0"/>
                  </a:moveTo>
                  <a:lnTo>
                    <a:pt x="3520106" y="0"/>
                  </a:lnTo>
                  <a:lnTo>
                    <a:pt x="3520106" y="339884"/>
                  </a:lnTo>
                  <a:lnTo>
                    <a:pt x="0" y="339884"/>
                  </a:lnTo>
                  <a:close/>
                </a:path>
              </a:pathLst>
            </a:custGeom>
            <a:solidFill>
              <a:srgbClr val="2A9D8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520106" cy="368459"/>
            </a:xfrm>
            <a:prstGeom prst="rect">
              <a:avLst/>
            </a:prstGeom>
          </p:spPr>
          <p:txBody>
            <a:bodyPr lIns="61690" tIns="61690" rIns="61690" bIns="6169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156955"/>
            <a:ext cx="16230600" cy="117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60"/>
              </a:lnSpc>
              <a:spcBef>
                <a:spcPct val="0"/>
              </a:spcBef>
            </a:pPr>
            <a:r>
              <a:rPr lang="zh-TW" altLang="en-US" sz="69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ndal"/>
                <a:sym typeface="Candal"/>
              </a:rPr>
              <a:t>拼寫</a:t>
            </a:r>
            <a:r>
              <a:rPr lang="en-US" sz="69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ndal"/>
                <a:sym typeface="Candal"/>
              </a:rPr>
              <a:t>規則</a:t>
            </a:r>
            <a:endParaRPr lang="en-US" sz="69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Candal"/>
              <a:sym typeface="Cand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14003" y="3162300"/>
            <a:ext cx="11859994" cy="3659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46397" lvl="1" indent="-523199" algn="l">
              <a:lnSpc>
                <a:spcPts val="7270"/>
              </a:lnSpc>
              <a:buFont typeface="Arial"/>
              <a:buChar char="•"/>
            </a:pPr>
            <a:r>
              <a:rPr lang="zh-TW" alt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以詞為單位分詞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  <a:p>
            <a:pPr marL="1046397" lvl="1" indent="-523199">
              <a:lnSpc>
                <a:spcPts val="7270"/>
              </a:lnSpc>
              <a:buFont typeface="Arial"/>
              <a:buChar char="•"/>
            </a:pPr>
            <a:r>
              <a:rPr lang="zh-TW" alt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四音節以上表示一個整體概念的名稱，按詞或語節分開寫，不能劃分的，全部連寫</a:t>
            </a:r>
            <a:r>
              <a:rPr lang="en-US" sz="4846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 Condensed Bold"/>
                <a:sym typeface="Roboto Condensed Bold"/>
              </a:rPr>
              <a:t>。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221118" y="8143178"/>
            <a:ext cx="3066882" cy="2230244"/>
            <a:chOff x="0" y="0"/>
            <a:chExt cx="4089177" cy="2973659"/>
          </a:xfrm>
        </p:grpSpPr>
        <p:sp>
          <p:nvSpPr>
            <p:cNvPr id="9" name="Freeform 9"/>
            <p:cNvSpPr/>
            <p:nvPr/>
          </p:nvSpPr>
          <p:spPr>
            <a:xfrm rot="622748">
              <a:off x="1924544" y="152947"/>
              <a:ext cx="1940192" cy="2667764"/>
            </a:xfrm>
            <a:custGeom>
              <a:avLst/>
              <a:gdLst/>
              <a:ahLst/>
              <a:cxnLst/>
              <a:rect l="l" t="t" r="r" b="b"/>
              <a:pathLst>
                <a:path w="1940192" h="2667764">
                  <a:moveTo>
                    <a:pt x="0" y="0"/>
                  </a:moveTo>
                  <a:lnTo>
                    <a:pt x="1940192" y="0"/>
                  </a:lnTo>
                  <a:lnTo>
                    <a:pt x="1940192" y="2667765"/>
                  </a:lnTo>
                  <a:lnTo>
                    <a:pt x="0" y="26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940964">
              <a:off x="400811" y="779631"/>
              <a:ext cx="906084" cy="1760941"/>
            </a:xfrm>
            <a:custGeom>
              <a:avLst/>
              <a:gdLst/>
              <a:ahLst/>
              <a:cxnLst/>
              <a:rect l="l" t="t" r="r" b="b"/>
              <a:pathLst>
                <a:path w="906084" h="1760941">
                  <a:moveTo>
                    <a:pt x="0" y="0"/>
                  </a:moveTo>
                  <a:lnTo>
                    <a:pt x="906084" y="0"/>
                  </a:lnTo>
                  <a:lnTo>
                    <a:pt x="906084" y="1760941"/>
                  </a:lnTo>
                  <a:lnTo>
                    <a:pt x="0" y="1760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7556240">
              <a:off x="1414879" y="2146"/>
              <a:ext cx="192061" cy="596800"/>
            </a:xfrm>
            <a:custGeom>
              <a:avLst/>
              <a:gdLst/>
              <a:ahLst/>
              <a:cxnLst/>
              <a:rect l="l" t="t" r="r" b="b"/>
              <a:pathLst>
                <a:path w="192061" h="596800">
                  <a:moveTo>
                    <a:pt x="0" y="0"/>
                  </a:moveTo>
                  <a:lnTo>
                    <a:pt x="192061" y="0"/>
                  </a:lnTo>
                  <a:lnTo>
                    <a:pt x="192061" y="596800"/>
                  </a:lnTo>
                  <a:lnTo>
                    <a:pt x="0" y="59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8966642">
              <a:off x="1414879" y="882648"/>
              <a:ext cx="192061" cy="596800"/>
            </a:xfrm>
            <a:custGeom>
              <a:avLst/>
              <a:gdLst/>
              <a:ahLst/>
              <a:cxnLst/>
              <a:rect l="l" t="t" r="r" b="b"/>
              <a:pathLst>
                <a:path w="192061" h="596800">
                  <a:moveTo>
                    <a:pt x="0" y="0"/>
                  </a:moveTo>
                  <a:lnTo>
                    <a:pt x="192061" y="0"/>
                  </a:lnTo>
                  <a:lnTo>
                    <a:pt x="192061" y="596799"/>
                  </a:lnTo>
                  <a:lnTo>
                    <a:pt x="0" y="596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690078">
              <a:off x="891397" y="255029"/>
              <a:ext cx="192061" cy="596800"/>
            </a:xfrm>
            <a:custGeom>
              <a:avLst/>
              <a:gdLst/>
              <a:ahLst/>
              <a:cxnLst/>
              <a:rect l="l" t="t" r="r" b="b"/>
              <a:pathLst>
                <a:path w="192061" h="596800">
                  <a:moveTo>
                    <a:pt x="0" y="0"/>
                  </a:moveTo>
                  <a:lnTo>
                    <a:pt x="192061" y="0"/>
                  </a:lnTo>
                  <a:lnTo>
                    <a:pt x="192061" y="596800"/>
                  </a:lnTo>
                  <a:lnTo>
                    <a:pt x="0" y="59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0155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353252">
            <a:off x="-2833328" y="5346935"/>
            <a:ext cx="4711133" cy="599599"/>
          </a:xfrm>
          <a:custGeom>
            <a:avLst/>
            <a:gdLst/>
            <a:ahLst/>
            <a:cxnLst/>
            <a:rect l="l" t="t" r="r" b="b"/>
            <a:pathLst>
              <a:path w="4711133" h="599599">
                <a:moveTo>
                  <a:pt x="0" y="0"/>
                </a:moveTo>
                <a:lnTo>
                  <a:pt x="4711133" y="0"/>
                </a:lnTo>
                <a:lnTo>
                  <a:pt x="4711133" y="599599"/>
                </a:lnTo>
                <a:lnTo>
                  <a:pt x="0" y="5995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70534">
            <a:off x="15529233" y="-1439389"/>
            <a:ext cx="3046596" cy="4189069"/>
          </a:xfrm>
          <a:custGeom>
            <a:avLst/>
            <a:gdLst/>
            <a:ahLst/>
            <a:cxnLst/>
            <a:rect l="l" t="t" r="r" b="b"/>
            <a:pathLst>
              <a:path w="3046596" h="4189069">
                <a:moveTo>
                  <a:pt x="0" y="0"/>
                </a:moveTo>
                <a:lnTo>
                  <a:pt x="3046596" y="0"/>
                </a:lnTo>
                <a:lnTo>
                  <a:pt x="3046596" y="4189069"/>
                </a:lnTo>
                <a:lnTo>
                  <a:pt x="0" y="4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9847">
            <a:off x="11600644" y="548398"/>
            <a:ext cx="2577229" cy="960604"/>
          </a:xfrm>
          <a:custGeom>
            <a:avLst/>
            <a:gdLst/>
            <a:ahLst/>
            <a:cxnLst/>
            <a:rect l="l" t="t" r="r" b="b"/>
            <a:pathLst>
              <a:path w="2577229" h="960604">
                <a:moveTo>
                  <a:pt x="0" y="0"/>
                </a:moveTo>
                <a:lnTo>
                  <a:pt x="2577229" y="0"/>
                </a:lnTo>
                <a:lnTo>
                  <a:pt x="2577229" y="960604"/>
                </a:lnTo>
                <a:lnTo>
                  <a:pt x="0" y="960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415907">
            <a:off x="16753445" y="3286422"/>
            <a:ext cx="1911102" cy="3714155"/>
          </a:xfrm>
          <a:custGeom>
            <a:avLst/>
            <a:gdLst/>
            <a:ahLst/>
            <a:cxnLst/>
            <a:rect l="l" t="t" r="r" b="b"/>
            <a:pathLst>
              <a:path w="1911102" h="3714155">
                <a:moveTo>
                  <a:pt x="0" y="0"/>
                </a:moveTo>
                <a:lnTo>
                  <a:pt x="1911101" y="0"/>
                </a:lnTo>
                <a:lnTo>
                  <a:pt x="1911101" y="3714156"/>
                </a:lnTo>
                <a:lnTo>
                  <a:pt x="0" y="3714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37360">
            <a:off x="-756873" y="7754962"/>
            <a:ext cx="3947159" cy="4494695"/>
          </a:xfrm>
          <a:custGeom>
            <a:avLst/>
            <a:gdLst/>
            <a:ahLst/>
            <a:cxnLst/>
            <a:rect l="l" t="t" r="r" b="b"/>
            <a:pathLst>
              <a:path w="3947159" h="4494695">
                <a:moveTo>
                  <a:pt x="0" y="0"/>
                </a:moveTo>
                <a:lnTo>
                  <a:pt x="3947159" y="0"/>
                </a:lnTo>
                <a:lnTo>
                  <a:pt x="3947159" y="4494695"/>
                </a:lnTo>
                <a:lnTo>
                  <a:pt x="0" y="4494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621354">
            <a:off x="14271695" y="2173341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3"/>
                </a:lnTo>
                <a:lnTo>
                  <a:pt x="0" y="12115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13489">
            <a:off x="2183668" y="6572385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4"/>
                </a:lnTo>
                <a:lnTo>
                  <a:pt x="0" y="1211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830392">
            <a:off x="3486934" y="7012069"/>
            <a:ext cx="389900" cy="1211554"/>
          </a:xfrm>
          <a:custGeom>
            <a:avLst/>
            <a:gdLst/>
            <a:ahLst/>
            <a:cxnLst/>
            <a:rect l="l" t="t" r="r" b="b"/>
            <a:pathLst>
              <a:path w="389900" h="1211554">
                <a:moveTo>
                  <a:pt x="0" y="0"/>
                </a:moveTo>
                <a:lnTo>
                  <a:pt x="389900" y="0"/>
                </a:lnTo>
                <a:lnTo>
                  <a:pt x="389900" y="1211554"/>
                </a:lnTo>
                <a:lnTo>
                  <a:pt x="0" y="12115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56925" y="3970020"/>
            <a:ext cx="6774149" cy="217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000"/>
              </a:lnSpc>
            </a:pPr>
            <a:r>
              <a:rPr lang="en-US" sz="144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ndal"/>
                <a:sym typeface="Candal"/>
              </a:rPr>
              <a:t>練習</a:t>
            </a:r>
            <a:endParaRPr lang="en-US" sz="1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ndal"/>
              <a:sym typeface="Candal"/>
            </a:endParaRPr>
          </a:p>
        </p:txBody>
      </p:sp>
      <p:sp>
        <p:nvSpPr>
          <p:cNvPr id="12" name="Freeform 12"/>
          <p:cNvSpPr/>
          <p:nvPr/>
        </p:nvSpPr>
        <p:spPr>
          <a:xfrm rot="9908724">
            <a:off x="4766279" y="8412473"/>
            <a:ext cx="790416" cy="4062887"/>
          </a:xfrm>
          <a:custGeom>
            <a:avLst/>
            <a:gdLst/>
            <a:ahLst/>
            <a:cxnLst/>
            <a:rect l="l" t="t" r="r" b="b"/>
            <a:pathLst>
              <a:path w="790416" h="4062887">
                <a:moveTo>
                  <a:pt x="0" y="0"/>
                </a:moveTo>
                <a:lnTo>
                  <a:pt x="790416" y="0"/>
                </a:lnTo>
                <a:lnTo>
                  <a:pt x="790416" y="4062887"/>
                </a:lnTo>
                <a:lnTo>
                  <a:pt x="0" y="40628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9485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185</Words>
  <Application>Microsoft Office PowerPoint</Application>
  <PresentationFormat>自訂</PresentationFormat>
  <Paragraphs>39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標楷體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漢語拼音</dc:title>
  <cp:lastModifiedBy>User</cp:lastModifiedBy>
  <cp:revision>7</cp:revision>
  <dcterms:created xsi:type="dcterms:W3CDTF">2006-08-16T00:00:00Z</dcterms:created>
  <dcterms:modified xsi:type="dcterms:W3CDTF">2025-05-28T02:06:19Z</dcterms:modified>
  <dc:identifier>DAGoYGCWhRg</dc:identifier>
</cp:coreProperties>
</file>